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31" r:id="rId2"/>
    <p:sldId id="332" r:id="rId3"/>
    <p:sldId id="369" r:id="rId4"/>
    <p:sldId id="447" r:id="rId5"/>
    <p:sldId id="483" r:id="rId6"/>
    <p:sldId id="484" r:id="rId7"/>
    <p:sldId id="485" r:id="rId8"/>
    <p:sldId id="257" r:id="rId9"/>
    <p:sldId id="258" r:id="rId10"/>
    <p:sldId id="333" r:id="rId11"/>
    <p:sldId id="374" r:id="rId12"/>
    <p:sldId id="330" r:id="rId13"/>
    <p:sldId id="262" r:id="rId14"/>
    <p:sldId id="263" r:id="rId15"/>
    <p:sldId id="265" r:id="rId16"/>
    <p:sldId id="266" r:id="rId17"/>
    <p:sldId id="264" r:id="rId18"/>
    <p:sldId id="269" r:id="rId19"/>
    <p:sldId id="322" r:id="rId20"/>
    <p:sldId id="302" r:id="rId21"/>
    <p:sldId id="272" r:id="rId22"/>
    <p:sldId id="368" r:id="rId23"/>
    <p:sldId id="308" r:id="rId24"/>
    <p:sldId id="324" r:id="rId25"/>
    <p:sldId id="326" r:id="rId26"/>
    <p:sldId id="325" r:id="rId27"/>
    <p:sldId id="306" r:id="rId28"/>
    <p:sldId id="309" r:id="rId29"/>
    <p:sldId id="310" r:id="rId30"/>
    <p:sldId id="397" r:id="rId31"/>
    <p:sldId id="398" r:id="rId32"/>
    <p:sldId id="399" r:id="rId33"/>
    <p:sldId id="400" r:id="rId34"/>
    <p:sldId id="303" r:id="rId35"/>
    <p:sldId id="327" r:id="rId36"/>
    <p:sldId id="393" r:id="rId37"/>
    <p:sldId id="394" r:id="rId38"/>
    <p:sldId id="328" r:id="rId39"/>
    <p:sldId id="312" r:id="rId40"/>
    <p:sldId id="371" r:id="rId41"/>
    <p:sldId id="375" r:id="rId42"/>
    <p:sldId id="335" r:id="rId43"/>
    <p:sldId id="381" r:id="rId44"/>
    <p:sldId id="383" r:id="rId45"/>
    <p:sldId id="348" r:id="rId46"/>
    <p:sldId id="347" r:id="rId47"/>
    <p:sldId id="395" r:id="rId48"/>
    <p:sldId id="401" r:id="rId49"/>
    <p:sldId id="402" r:id="rId50"/>
    <p:sldId id="361" r:id="rId51"/>
    <p:sldId id="372" r:id="rId52"/>
    <p:sldId id="376" r:id="rId53"/>
    <p:sldId id="299" r:id="rId54"/>
    <p:sldId id="384" r:id="rId55"/>
    <p:sldId id="300" r:id="rId56"/>
    <p:sldId id="295" r:id="rId57"/>
    <p:sldId id="287" r:id="rId58"/>
    <p:sldId id="288" r:id="rId59"/>
    <p:sldId id="289" r:id="rId60"/>
    <p:sldId id="290" r:id="rId61"/>
    <p:sldId id="403" r:id="rId62"/>
    <p:sldId id="291" r:id="rId63"/>
    <p:sldId id="293" r:id="rId64"/>
    <p:sldId id="294" r:id="rId65"/>
    <p:sldId id="385" r:id="rId66"/>
    <p:sldId id="314" r:id="rId67"/>
    <p:sldId id="373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Steven Laidler" initials="MSL" lastIdx="1" clrIdx="0">
    <p:extLst>
      <p:ext uri="{19B8F6BF-5375-455C-9EA6-DF929625EA0E}">
        <p15:presenceInfo xmlns:p15="http://schemas.microsoft.com/office/powerpoint/2012/main" userId="da8cb9064abc1b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0129" autoAdjust="0"/>
  </p:normalViewPr>
  <p:slideViewPr>
    <p:cSldViewPr>
      <p:cViewPr varScale="1">
        <p:scale>
          <a:sx n="55" d="100"/>
          <a:sy n="55" d="100"/>
        </p:scale>
        <p:origin x="80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6A4C6-E6F5-430A-B8F0-68D80DE23364}" type="datetimeFigureOut">
              <a:rPr lang="en-GB" smtClean="0"/>
              <a:t>20/10/2020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0C076-2EF9-43CF-B058-BB36B3BDD24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238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199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8926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757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297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51AAF45-130C-415F-9EAA-00FADFDA3DF8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2</a:t>
            </a:fld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838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72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508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7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303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269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39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0C076-2EF9-43CF-B058-BB36B3BDD247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487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9800-5F17-4093-9353-E2021754FB12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81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D07B7-BBFF-4D00-9CBD-4A7224127FFB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584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CE027-74E8-4A1E-9DAD-C9CA3B59FFE3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68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56F-57B0-442C-911D-3CEE24EECCA8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15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1490-4402-4D8D-8912-6AF6FEB1C740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83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1445-1EFD-4750-91E0-3F49AD26251D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33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B982-980C-49B1-9BE2-A5C01EB35A62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37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93C29-E945-46BA-A529-A8C14F6E9525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66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D5AE-ADC0-4F12-8EAB-4262028936EC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70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BCB8-0AE1-4EBE-B87C-679CB40EA2F7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870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4420-7783-4568-BDFA-DC935BD61D09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366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6F4DB-C8D8-4083-8C30-CB09968477D2}" type="datetime1">
              <a:rPr lang="en-GB" smtClean="0"/>
              <a:t>20/10/2020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6B242-5705-4A94-BF1B-F604E894F6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59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381000" y="1752600"/>
            <a:ext cx="7772400" cy="1470025"/>
          </a:xfrm>
        </p:spPr>
        <p:txBody>
          <a:bodyPr/>
          <a:lstStyle/>
          <a:p>
            <a:r>
              <a:rPr lang="en-GB" altLang="en-US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Report Writing</a:t>
            </a:r>
          </a:p>
        </p:txBody>
      </p:sp>
      <p:sp>
        <p:nvSpPr>
          <p:cNvPr id="39939" name="Subtitle 2"/>
          <p:cNvSpPr>
            <a:spLocks noGrp="1"/>
          </p:cNvSpPr>
          <p:nvPr>
            <p:ph type="subTitle" idx="1"/>
          </p:nvPr>
        </p:nvSpPr>
        <p:spPr>
          <a:xfrm>
            <a:off x="1763688" y="3195023"/>
            <a:ext cx="6203776" cy="1485900"/>
          </a:xfrm>
        </p:spPr>
        <p:txBody>
          <a:bodyPr>
            <a:normAutofit/>
          </a:bodyPr>
          <a:lstStyle/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Representing Data with Excel</a:t>
            </a:r>
            <a:endParaRPr lang="en-GB" altLang="en-US" b="1" dirty="0">
              <a:solidFill>
                <a:srgbClr val="0070C0"/>
              </a:solidFill>
              <a:latin typeface="Calibri" panose="020F0502020204030204" pitchFamily="34" charset="0"/>
              <a:ea typeface="ＭＳ Ｐゴシック" pitchFamily="8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2F35B956-0166-4458-B6F6-9223D81620A8}" type="slidenum">
              <a:rPr lang="en-US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1</a:t>
            </a:fld>
            <a:endParaRPr lang="en-US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39941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2088"/>
            <a:ext cx="20574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0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10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9170" y="1091608"/>
            <a:ext cx="86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We then compare our equation to the standard equation for a straight line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1600" y="2492896"/>
                <a:ext cx="2399760" cy="80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492896"/>
                <a:ext cx="2399760" cy="808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7108" y="3513626"/>
                <a:ext cx="18369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08" y="3513626"/>
                <a:ext cx="183691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07904" y="2593320"/>
                <a:ext cx="5049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593320"/>
                <a:ext cx="50494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07904" y="3513626"/>
                <a:ext cx="5049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513626"/>
                <a:ext cx="50494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24395" y="2428431"/>
                <a:ext cx="2713948" cy="80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395" y="2428431"/>
                <a:ext cx="2713948" cy="808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93879" y="3513626"/>
                <a:ext cx="35711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          +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879" y="3513626"/>
                <a:ext cx="357110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5314200" y="2411837"/>
            <a:ext cx="381018" cy="1648641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4557122" y="2412536"/>
            <a:ext cx="381018" cy="1648641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820588" y="2411837"/>
            <a:ext cx="1517755" cy="1648641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820724" y="2411836"/>
            <a:ext cx="381018" cy="1648641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8373" y="4831983"/>
                <a:ext cx="4449767" cy="188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Plot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dirty="0"/>
                  <a:t> on the y-axis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Plot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800" dirty="0"/>
                  <a:t> on the x-axis</a:t>
                </a:r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73" y="4831983"/>
                <a:ext cx="4449767" cy="1889492"/>
              </a:xfrm>
              <a:prstGeom prst="rect">
                <a:avLst/>
              </a:prstGeom>
              <a:blipFill>
                <a:blip r:embed="rId9"/>
                <a:stretch>
                  <a:fillRect l="-2466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2920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Introduction</a:t>
            </a:r>
            <a:endParaRPr lang="en-GB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75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381000" y="1752600"/>
            <a:ext cx="7772400" cy="1470025"/>
          </a:xfrm>
        </p:spPr>
        <p:txBody>
          <a:bodyPr/>
          <a:lstStyle/>
          <a:p>
            <a:r>
              <a:rPr lang="en-GB" altLang="en-US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Part 1</a:t>
            </a:r>
          </a:p>
        </p:txBody>
      </p:sp>
      <p:sp>
        <p:nvSpPr>
          <p:cNvPr id="39939" name="Subtitle 2"/>
          <p:cNvSpPr>
            <a:spLocks noGrp="1"/>
          </p:cNvSpPr>
          <p:nvPr>
            <p:ph type="subTitle" idx="1"/>
          </p:nvPr>
        </p:nvSpPr>
        <p:spPr>
          <a:xfrm>
            <a:off x="1763688" y="3195023"/>
            <a:ext cx="6203776" cy="1485900"/>
          </a:xfrm>
        </p:spPr>
        <p:txBody>
          <a:bodyPr>
            <a:normAutofit/>
          </a:bodyPr>
          <a:lstStyle/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Representing Data with Excel:</a:t>
            </a:r>
          </a:p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Producing a Good Graph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2F35B956-0166-4458-B6F6-9223D81620A8}" type="slidenum">
              <a:rPr lang="en-US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11</a:t>
            </a:fld>
            <a:endParaRPr lang="en-US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39941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2088"/>
            <a:ext cx="20574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45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4988" y="775554"/>
            <a:ext cx="6873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Lets first look at how to produce a good graph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12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76067-A17A-4447-88D4-05E6038F1475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79625-E086-4050-A867-CB8D1975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8" y="1298774"/>
            <a:ext cx="7571184" cy="49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0AB825D-C4AA-4389-B954-14D9E5C8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17315"/>
            <a:ext cx="7425471" cy="26233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13</a:t>
            </a:fld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069228" y="1206605"/>
            <a:ext cx="494660" cy="330251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39" y="840360"/>
            <a:ext cx="8943828" cy="854968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Highlight</a:t>
            </a:r>
            <a:r>
              <a:rPr lang="en-GB" sz="2800" dirty="0"/>
              <a:t> </a:t>
            </a:r>
            <a:r>
              <a:rPr lang="en-GB" sz="2800" b="1" dirty="0">
                <a:solidFill>
                  <a:srgbClr val="0070C0"/>
                </a:solidFill>
              </a:rPr>
              <a:t>the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b="1" dirty="0">
                <a:solidFill>
                  <a:srgbClr val="0070C0"/>
                </a:solidFill>
              </a:rPr>
              <a:t>data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you wish to include (both x values and the </a:t>
            </a:r>
            <a:r>
              <a:rPr lang="en-GB" sz="2800" b="1" dirty="0">
                <a:solidFill>
                  <a:srgbClr val="0070C0"/>
                </a:solidFill>
              </a:rPr>
              <a:t>measured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rgbClr val="0070C0"/>
                </a:solidFill>
              </a:rPr>
              <a:t>predicted</a:t>
            </a:r>
            <a:r>
              <a:rPr lang="en-GB" sz="2800" dirty="0"/>
              <a:t> y values</a:t>
            </a:r>
            <a:r>
              <a:rPr lang="en-GB" sz="2800" b="1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7F7493-E95C-4778-954E-9E1A5B80BFDA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9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EBA75-B7EE-49FB-8E8B-10D3B013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40" y="3475523"/>
            <a:ext cx="7272808" cy="2836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310960"/>
            <a:ext cx="5400600" cy="1761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764704"/>
            <a:ext cx="8229600" cy="55661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Select the </a:t>
            </a:r>
            <a:r>
              <a:rPr lang="en-GB" sz="2800" b="1" dirty="0">
                <a:solidFill>
                  <a:srgbClr val="0070C0"/>
                </a:solidFill>
              </a:rPr>
              <a:t>Insert</a:t>
            </a:r>
            <a:r>
              <a:rPr lang="en-GB" sz="2800" dirty="0"/>
              <a:t> tab from the top menu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14</a:t>
            </a:fld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2699792" y="1245156"/>
            <a:ext cx="72008" cy="51285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395536" y="2972532"/>
            <a:ext cx="8229600" cy="576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Then choose </a:t>
            </a:r>
            <a:r>
              <a:rPr lang="en-GB" sz="2800" b="1" dirty="0">
                <a:solidFill>
                  <a:srgbClr val="0070C0"/>
                </a:solidFill>
              </a:rPr>
              <a:t>Scatter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203848" y="3429000"/>
            <a:ext cx="3349352" cy="11521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13C4542E-6B25-4379-865E-B3EB65D37CD8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304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E64C5A-3D4A-4F3E-9D81-3906946B6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79"/>
          <a:stretch/>
        </p:blipFill>
        <p:spPr>
          <a:xfrm>
            <a:off x="1053952" y="1956465"/>
            <a:ext cx="6912768" cy="4253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813465"/>
            <a:ext cx="8229600" cy="11430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Next click on the chart, then </a:t>
            </a:r>
            <a:r>
              <a:rPr lang="en-US" sz="2800" b="1" dirty="0">
                <a:solidFill>
                  <a:srgbClr val="0070C0"/>
                </a:solidFill>
              </a:rPr>
              <a:t>right click </a:t>
            </a:r>
            <a:r>
              <a:rPr lang="en-US" sz="2800" dirty="0"/>
              <a:t>and select </a:t>
            </a:r>
            <a:r>
              <a:rPr lang="en-US" sz="2800" b="1" dirty="0">
                <a:solidFill>
                  <a:srgbClr val="0070C0"/>
                </a:solidFill>
              </a:rPr>
              <a:t>Move Chart </a:t>
            </a:r>
            <a:r>
              <a:rPr lang="en-US" sz="2800" dirty="0"/>
              <a:t>in the menu.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15</a:t>
            </a:fld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411760" y="1772816"/>
            <a:ext cx="4104456" cy="2448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12CEA3C3-F69B-4BAF-B912-7B5C28487627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2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29C684-A962-4B17-90DA-5AF4BABD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80" y="2060848"/>
            <a:ext cx="7632848" cy="376907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5724128" y="1336204"/>
            <a:ext cx="937084" cy="2452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CBE8DE-F848-4FD7-8C67-0F98568DD311}"/>
              </a:ext>
            </a:extLst>
          </p:cNvPr>
          <p:cNvCxnSpPr>
            <a:cxnSpLocks/>
          </p:cNvCxnSpPr>
          <p:nvPr/>
        </p:nvCxnSpPr>
        <p:spPr>
          <a:xfrm>
            <a:off x="4549781" y="1772816"/>
            <a:ext cx="1822419" cy="208823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764704"/>
            <a:ext cx="8229600" cy="1143000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In</a:t>
            </a:r>
            <a:r>
              <a:rPr lang="en-GB" sz="2800" b="1" dirty="0"/>
              <a:t> </a:t>
            </a:r>
            <a:r>
              <a:rPr lang="en-US" sz="2800" dirty="0"/>
              <a:t>the move chart window select </a:t>
            </a:r>
            <a:r>
              <a:rPr lang="en-US" sz="2800" b="1" dirty="0">
                <a:solidFill>
                  <a:srgbClr val="0070C0"/>
                </a:solidFill>
              </a:rPr>
              <a:t>New sheet.</a:t>
            </a:r>
            <a:r>
              <a:rPr lang="en-US" sz="2800" b="1" dirty="0"/>
              <a:t> </a:t>
            </a:r>
            <a:r>
              <a:rPr lang="en-US" sz="2800" dirty="0"/>
              <a:t>Then </a:t>
            </a:r>
            <a:r>
              <a:rPr lang="en-US" sz="2800" b="1" dirty="0">
                <a:solidFill>
                  <a:srgbClr val="0070C0"/>
                </a:solidFill>
              </a:rPr>
              <a:t>change the name </a:t>
            </a:r>
            <a:r>
              <a:rPr lang="en-US" sz="2800" dirty="0"/>
              <a:t>to </a:t>
            </a:r>
            <a:r>
              <a:rPr lang="en-US" sz="2800" b="1" dirty="0">
                <a:solidFill>
                  <a:srgbClr val="0070C0"/>
                </a:solidFill>
              </a:rPr>
              <a:t>“Graph”</a:t>
            </a:r>
            <a:r>
              <a:rPr lang="en-US" sz="2800" dirty="0"/>
              <a:t> and click on </a:t>
            </a:r>
            <a:r>
              <a:rPr lang="en-US" sz="2800" b="1" dirty="0">
                <a:solidFill>
                  <a:srgbClr val="0070C0"/>
                </a:solidFill>
              </a:rPr>
              <a:t>Ok</a:t>
            </a:r>
            <a:r>
              <a:rPr lang="en-US" sz="2800" dirty="0"/>
              <a:t>.</a:t>
            </a:r>
            <a:endParaRPr lang="en-GB" sz="28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756B26-B1B1-4A47-9FCA-762690CAC0A6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3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DA84E9-F56D-43BD-8F8B-F91F11C6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17" y="1700808"/>
            <a:ext cx="5988790" cy="392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804501"/>
            <a:ext cx="8964488" cy="1143000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Highlight “</a:t>
            </a:r>
            <a:r>
              <a:rPr lang="en-GB" sz="2800" b="1" dirty="0">
                <a:solidFill>
                  <a:srgbClr val="0070C0"/>
                </a:solidFill>
              </a:rPr>
              <a:t>Chart Title</a:t>
            </a:r>
            <a:r>
              <a:rPr lang="en-GB" sz="2800" dirty="0"/>
              <a:t>”, delete this text and type in the new the </a:t>
            </a:r>
            <a:r>
              <a:rPr lang="en-GB" sz="2800" b="1" dirty="0">
                <a:solidFill>
                  <a:srgbClr val="0070C0"/>
                </a:solidFill>
              </a:rPr>
              <a:t>title</a:t>
            </a:r>
            <a:r>
              <a:rPr lang="en-GB" sz="2800" b="1" dirty="0"/>
              <a:t> </a:t>
            </a:r>
            <a:r>
              <a:rPr lang="en-GB" sz="2800" dirty="0"/>
              <a:t>of the graph;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17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8FA05-55CE-4CE0-8A18-649FCEB684E0}"/>
              </a:ext>
            </a:extLst>
          </p:cNvPr>
          <p:cNvSpPr txBox="1"/>
          <p:nvPr/>
        </p:nvSpPr>
        <p:spPr>
          <a:xfrm>
            <a:off x="2051720" y="5791889"/>
            <a:ext cx="540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“Acceleration versus Mass Ratio”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195736" y="1601495"/>
            <a:ext cx="1944216" cy="34600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A62778EE-81CB-4E32-90E3-E9396FFCF39C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26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43BE2C-972B-48AF-8693-21851657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7804155" cy="26642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18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5796136" y="1202346"/>
            <a:ext cx="2304256" cy="287472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923928" y="1700808"/>
            <a:ext cx="2160240" cy="223224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656093"/>
            <a:ext cx="8229600" cy="11430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any number on the </a:t>
            </a:r>
            <a:r>
              <a:rPr lang="en-GB" sz="2800" b="1" dirty="0">
                <a:solidFill>
                  <a:srgbClr val="0070C0"/>
                </a:solidFill>
              </a:rPr>
              <a:t>x-axis</a:t>
            </a:r>
            <a:r>
              <a:rPr lang="en-GB" sz="2800" dirty="0"/>
              <a:t>, and then </a:t>
            </a:r>
            <a:r>
              <a:rPr lang="en-GB" sz="2800" b="1" dirty="0">
                <a:solidFill>
                  <a:srgbClr val="0070C0"/>
                </a:solidFill>
              </a:rPr>
              <a:t>right click</a:t>
            </a:r>
            <a:r>
              <a:rPr lang="en-GB" sz="2800" dirty="0"/>
              <a:t>, selecting </a:t>
            </a:r>
            <a:r>
              <a:rPr lang="en-GB" sz="2800" b="1" dirty="0">
                <a:solidFill>
                  <a:srgbClr val="0070C0"/>
                </a:solidFill>
              </a:rPr>
              <a:t>format axis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from the menu.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99117-DB41-4DBB-B571-7CEC6A14EF6A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4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76224F-2519-4921-A8CA-2AD9E6D8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72552"/>
            <a:ext cx="7762183" cy="4173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507926"/>
            <a:ext cx="8229600" cy="11430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Click on </a:t>
            </a:r>
            <a:r>
              <a:rPr lang="en-GB" sz="2800" b="1" dirty="0">
                <a:solidFill>
                  <a:srgbClr val="0070C0"/>
                </a:solidFill>
              </a:rPr>
              <a:t>Fill &amp; Line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in the </a:t>
            </a:r>
            <a:r>
              <a:rPr lang="en-GB" sz="2800" b="1" dirty="0">
                <a:solidFill>
                  <a:srgbClr val="0070C0"/>
                </a:solidFill>
              </a:rPr>
              <a:t>Format Axis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menu.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19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5471084" y="1284531"/>
            <a:ext cx="2060712" cy="14020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915816" y="1284531"/>
            <a:ext cx="4536504" cy="171242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DE999C-7BE6-42AD-93C0-032D352B1900}"/>
              </a:ext>
            </a:extLst>
          </p:cNvPr>
          <p:cNvSpPr/>
          <p:nvPr/>
        </p:nvSpPr>
        <p:spPr>
          <a:xfrm>
            <a:off x="7466856" y="2927954"/>
            <a:ext cx="252000" cy="25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907529-E36A-4907-A54B-FC5EE7B6D195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0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2252" y="912428"/>
            <a:ext cx="8432241" cy="188242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To produce a high quality graph from experimental data using Excel.</a:t>
            </a:r>
          </a:p>
          <a:p>
            <a:r>
              <a:rPr lang="en-US" altLang="en-US" sz="2800" dirty="0"/>
              <a:t>To add linear </a:t>
            </a:r>
            <a:r>
              <a:rPr lang="en-US" altLang="en-US" sz="2800" dirty="0" err="1"/>
              <a:t>trendlines</a:t>
            </a:r>
            <a:r>
              <a:rPr lang="en-US" altLang="en-US" sz="2800" dirty="0"/>
              <a:t> to a graph using Excel.</a:t>
            </a:r>
          </a:p>
          <a:p>
            <a:r>
              <a:rPr lang="en-US" altLang="en-US" sz="2800" dirty="0">
                <a:ea typeface="ＭＳ Ｐゴシック" pitchFamily="84" charset="-128"/>
              </a:rPr>
              <a:t>To add error bars to a graph </a:t>
            </a:r>
            <a:r>
              <a:rPr lang="en-US" altLang="en-US" sz="2800" dirty="0"/>
              <a:t>using Excel.</a:t>
            </a:r>
          </a:p>
          <a:p>
            <a:endParaRPr lang="en-US" altLang="en-US" sz="2800" dirty="0">
              <a:ea typeface="ＭＳ Ｐゴシック" pitchFamily="84" charset="-128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en-US" sz="2800" dirty="0">
              <a:ea typeface="ＭＳ Ｐゴシック" pitchFamily="84" charset="-128"/>
            </a:endParaRPr>
          </a:p>
          <a:p>
            <a:pPr marL="609600" indent="-609600" eaLnBrk="1" hangingPunct="1">
              <a:buFontTx/>
              <a:buAutoNum type="arabicPeriod"/>
              <a:defRPr/>
            </a:pPr>
            <a:endParaRPr lang="en-GB" altLang="en-US" sz="2800" dirty="0">
              <a:ea typeface="ＭＳ Ｐゴシック" pitchFamily="84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95CDE6C7-D729-489E-B014-9A3FEDEB00B3}" type="slidenum">
              <a:rPr lang="en-GB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2</a:t>
            </a:fld>
            <a:endParaRPr lang="en-GB" altLang="en-US" sz="1400" dirty="0">
              <a:solidFill>
                <a:srgbClr val="000000"/>
              </a:solidFill>
              <a:effectLst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7999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3200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Aims of Activity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EFEC2-FF1C-4B23-8734-894E5CECE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723696"/>
            <a:ext cx="5533973" cy="36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4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026"/>
          <a:stretch/>
        </p:blipFill>
        <p:spPr>
          <a:xfrm>
            <a:off x="4788024" y="1124744"/>
            <a:ext cx="2524125" cy="4006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61" y="1006210"/>
            <a:ext cx="2895012" cy="3693451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Select </a:t>
            </a:r>
            <a:r>
              <a:rPr lang="en-GB" sz="2800" b="1" dirty="0">
                <a:solidFill>
                  <a:srgbClr val="0070C0"/>
                </a:solidFill>
              </a:rPr>
              <a:t>Line</a:t>
            </a:r>
            <a:r>
              <a:rPr lang="en-GB" sz="2800" dirty="0"/>
              <a:t> and set the </a:t>
            </a:r>
            <a:r>
              <a:rPr lang="en-GB" sz="2800" b="1" dirty="0">
                <a:solidFill>
                  <a:srgbClr val="0070C0"/>
                </a:solidFill>
              </a:rPr>
              <a:t>line colour to black </a:t>
            </a:r>
            <a:r>
              <a:rPr lang="en-GB" sz="2800" dirty="0"/>
              <a:t>and adjust the </a:t>
            </a:r>
            <a:r>
              <a:rPr lang="en-GB" sz="2800" b="1" dirty="0">
                <a:solidFill>
                  <a:srgbClr val="0070C0"/>
                </a:solidFill>
              </a:rPr>
              <a:t>Width</a:t>
            </a:r>
            <a:r>
              <a:rPr lang="en-GB" sz="2800" dirty="0"/>
              <a:t> to </a:t>
            </a:r>
            <a:r>
              <a:rPr lang="en-GB" sz="2800" b="1" dirty="0">
                <a:solidFill>
                  <a:srgbClr val="0070C0"/>
                </a:solidFill>
              </a:rPr>
              <a:t>3</a:t>
            </a:r>
            <a:r>
              <a:rPr lang="en-GB" sz="2800" dirty="0"/>
              <a:t> and. </a:t>
            </a:r>
            <a:r>
              <a:rPr lang="en-GB" sz="2800" b="1" dirty="0">
                <a:solidFill>
                  <a:srgbClr val="0070C0"/>
                </a:solidFill>
              </a:rPr>
              <a:t>Repeat the process for the y-axis.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20</a:t>
            </a:fld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997861" y="1412776"/>
            <a:ext cx="2006187" cy="11521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F6A50F-E9A4-4FD8-AEF0-52924CFE07DE}"/>
              </a:ext>
            </a:extLst>
          </p:cNvPr>
          <p:cNvCxnSpPr>
            <a:cxnSpLocks/>
          </p:cNvCxnSpPr>
          <p:nvPr/>
        </p:nvCxnSpPr>
        <p:spPr>
          <a:xfrm>
            <a:off x="3097373" y="2282075"/>
            <a:ext cx="3562859" cy="150696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42D500-0C2A-4787-A284-114393AA18AF}"/>
              </a:ext>
            </a:extLst>
          </p:cNvPr>
          <p:cNvCxnSpPr>
            <a:cxnSpLocks/>
          </p:cNvCxnSpPr>
          <p:nvPr/>
        </p:nvCxnSpPr>
        <p:spPr>
          <a:xfrm>
            <a:off x="2420238" y="3056218"/>
            <a:ext cx="3951962" cy="130888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A048466-AC32-4FD0-B373-59A704EFB6C7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11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C95023-823D-4833-84C0-EA06D0F9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00" y="1893392"/>
            <a:ext cx="6662167" cy="4277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28" y="620688"/>
            <a:ext cx="8669052" cy="1143000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Left click </a:t>
            </a:r>
            <a:r>
              <a:rPr lang="en-US" sz="2800" dirty="0"/>
              <a:t>on any </a:t>
            </a:r>
            <a:r>
              <a:rPr lang="en-US" sz="2800" b="1" dirty="0">
                <a:solidFill>
                  <a:srgbClr val="0070C0"/>
                </a:solidFill>
              </a:rPr>
              <a:t>number on x-axis</a:t>
            </a:r>
            <a:r>
              <a:rPr lang="en-US" sz="2800" dirty="0"/>
              <a:t>, select the </a:t>
            </a:r>
            <a:r>
              <a:rPr lang="en-US" sz="2800" b="1" dirty="0">
                <a:solidFill>
                  <a:srgbClr val="0070C0"/>
                </a:solidFill>
              </a:rPr>
              <a:t>Home tab</a:t>
            </a:r>
            <a:r>
              <a:rPr lang="en-US" sz="2800" dirty="0"/>
              <a:t> and adjust the </a:t>
            </a:r>
            <a:r>
              <a:rPr lang="en-US" sz="2800" b="1" dirty="0">
                <a:solidFill>
                  <a:srgbClr val="0070C0"/>
                </a:solidFill>
              </a:rPr>
              <a:t>font size to 20</a:t>
            </a:r>
            <a:r>
              <a:rPr lang="en-US" sz="2800" dirty="0"/>
              <a:t>. Repeat for the y-axis.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1043608" y="1628800"/>
            <a:ext cx="341325" cy="43204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2483768" y="1628800"/>
            <a:ext cx="1944216" cy="158417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6E9BF654-2DFE-4E64-A5EB-6A29E510C2E7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9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50C973-F56F-4CE7-B8EB-91D420B5D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84" y="1432414"/>
            <a:ext cx="7205631" cy="4531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76" y="479077"/>
            <a:ext cx="9144000" cy="789683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Left click on the </a:t>
            </a:r>
            <a:r>
              <a:rPr lang="en-GB" sz="2800" b="1" dirty="0">
                <a:solidFill>
                  <a:srgbClr val="0070C0"/>
                </a:solidFill>
              </a:rPr>
              <a:t>graph title and </a:t>
            </a:r>
            <a:r>
              <a:rPr lang="en-GB" sz="2800" dirty="0"/>
              <a:t>set the </a:t>
            </a:r>
            <a:r>
              <a:rPr lang="en-GB" sz="2800" b="1" dirty="0">
                <a:solidFill>
                  <a:srgbClr val="0070C0"/>
                </a:solidFill>
              </a:rPr>
              <a:t>font size </a:t>
            </a:r>
            <a:r>
              <a:rPr lang="en-GB" sz="2800" dirty="0"/>
              <a:t>to</a:t>
            </a:r>
            <a:r>
              <a:rPr lang="en-GB" sz="2800" b="1" dirty="0">
                <a:solidFill>
                  <a:srgbClr val="0070C0"/>
                </a:solidFill>
              </a:rPr>
              <a:t> </a:t>
            </a:r>
            <a:r>
              <a:rPr lang="en-GB" sz="2800" b="1" dirty="0">
                <a:solidFill>
                  <a:srgbClr val="7030A0"/>
                </a:solidFill>
              </a:rPr>
              <a:t>24</a:t>
            </a:r>
            <a:r>
              <a:rPr lang="en-GB" sz="2800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22</a:t>
            </a:fld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4595884" y="1071841"/>
            <a:ext cx="408164" cy="12770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2411760" y="1071841"/>
            <a:ext cx="5472608" cy="1781095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A6313DE-BF09-4720-B40D-808B598A1958}"/>
              </a:ext>
            </a:extLst>
          </p:cNvPr>
          <p:cNvSpPr/>
          <p:nvPr/>
        </p:nvSpPr>
        <p:spPr>
          <a:xfrm>
            <a:off x="2123728" y="2852936"/>
            <a:ext cx="252000" cy="2520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A7020B-4C7A-47FF-9D2F-2F6B3A4F0055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969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13BAB9-855A-4C90-9468-D0E750D3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30884"/>
            <a:ext cx="6820234" cy="4150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714140"/>
            <a:ext cx="8280920" cy="1008112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  <a:tabLst>
                <a:tab pos="6821488" algn="l"/>
              </a:tabLst>
            </a:pPr>
            <a:r>
              <a:rPr lang="en-GB" sz="2800" b="1" dirty="0">
                <a:solidFill>
                  <a:srgbClr val="0070C0"/>
                </a:solidFill>
              </a:rPr>
              <a:t>Click Chart Design &gt; Add Chart Element &gt; Axis Titles &gt; Primary Horizontal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23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2267744" y="1569108"/>
            <a:ext cx="432048" cy="9237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09223FC4-D17A-4DF9-856F-B44E23917AFA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954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8DBC1E-9FCB-4756-853F-14355C47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11305" cy="4551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61688"/>
            <a:ext cx="9144000" cy="1421904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  <a:tabLst>
                <a:tab pos="6821488" algn="l"/>
              </a:tabLst>
            </a:pPr>
            <a:r>
              <a:rPr lang="en-GB" sz="2800" b="1" dirty="0">
                <a:solidFill>
                  <a:srgbClr val="0070C0"/>
                </a:solidFill>
              </a:rPr>
              <a:t>Click Chart Design &gt; Add Chart Element &gt; Axis Titles &gt; Primary Vertical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24</a:t>
            </a:fld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411760" y="1596408"/>
            <a:ext cx="0" cy="11330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3884A0B-AEB0-4368-B507-DF800A5F22E9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082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0C23655-6FAE-464E-A97C-F94BBD08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55412"/>
            <a:ext cx="7140624" cy="466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38" y="764704"/>
            <a:ext cx="9144000" cy="1052736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Copy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rgbClr val="0070C0"/>
                </a:solidFill>
              </a:rPr>
              <a:t>paste</a:t>
            </a:r>
            <a:r>
              <a:rPr lang="en-GB" sz="2800" dirty="0"/>
              <a:t> “m2/(m1+m2)” in to the </a:t>
            </a:r>
            <a:r>
              <a:rPr lang="en-GB" sz="2800" b="1" dirty="0">
                <a:solidFill>
                  <a:srgbClr val="0070C0"/>
                </a:solidFill>
              </a:rPr>
              <a:t>x-axis title </a:t>
            </a:r>
            <a:r>
              <a:rPr lang="en-GB" sz="2800" dirty="0"/>
              <a:t>and “Acceleration (m∙s-2)” in to the </a:t>
            </a:r>
            <a:r>
              <a:rPr lang="en-GB" sz="2800" b="1" dirty="0">
                <a:solidFill>
                  <a:srgbClr val="0070C0"/>
                </a:solidFill>
              </a:rPr>
              <a:t>y-axis title</a:t>
            </a:r>
            <a:r>
              <a:rPr lang="en-GB" sz="28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25</a:t>
            </a:fld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779912" y="1291072"/>
            <a:ext cx="617984" cy="465820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1043608" y="1700808"/>
            <a:ext cx="288032" cy="187220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B60DCC7-3F8C-4D1B-A833-3193E95408E9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80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36" y="689878"/>
            <a:ext cx="9144000" cy="1368152"/>
          </a:xfrm>
        </p:spPr>
        <p:txBody>
          <a:bodyPr>
            <a:no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on the</a:t>
            </a:r>
            <a:r>
              <a:rPr lang="en-GB" sz="2800" b="1" dirty="0"/>
              <a:t> </a:t>
            </a:r>
            <a:r>
              <a:rPr lang="en-GB" sz="2800" b="1" dirty="0">
                <a:solidFill>
                  <a:srgbClr val="0070C0"/>
                </a:solidFill>
              </a:rPr>
              <a:t>x-axis title </a:t>
            </a:r>
            <a:r>
              <a:rPr lang="en-GB" sz="2800" dirty="0"/>
              <a:t>and increase the font size to 20. Do the same for the </a:t>
            </a:r>
            <a:r>
              <a:rPr lang="en-GB" sz="2800" b="1" dirty="0">
                <a:solidFill>
                  <a:srgbClr val="0070C0"/>
                </a:solidFill>
              </a:rPr>
              <a:t>y-axis title</a:t>
            </a:r>
            <a:r>
              <a:rPr lang="en-GB" sz="2800" dirty="0"/>
              <a:t>. You may find you need to shrink the main graph at this point.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4C72E-6A09-4953-8B77-89D210F27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594734" cy="43064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7E4DE0-17A7-4F5A-8BD5-B2470D1C2B0B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08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6EADCC-4FA0-4BA8-AF0B-24D0F7AF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060227"/>
            <a:ext cx="3260160" cy="56612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3528" y="1012553"/>
            <a:ext cx="3816424" cy="2232248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Highlight</a:t>
            </a:r>
            <a:r>
              <a:rPr lang="en-GB" sz="2800" dirty="0"/>
              <a:t> the </a:t>
            </a:r>
            <a:r>
              <a:rPr lang="en-GB" sz="2800" b="1" dirty="0"/>
              <a:t>“-2”</a:t>
            </a:r>
            <a:r>
              <a:rPr lang="en-GB" sz="2800" dirty="0"/>
              <a:t>, </a:t>
            </a:r>
            <a:r>
              <a:rPr lang="en-GB" sz="2800" b="1" dirty="0">
                <a:solidFill>
                  <a:srgbClr val="0070C0"/>
                </a:solidFill>
              </a:rPr>
              <a:t>right click </a:t>
            </a:r>
            <a:r>
              <a:rPr lang="en-GB" sz="2800" dirty="0"/>
              <a:t>and select </a:t>
            </a:r>
            <a:r>
              <a:rPr lang="en-GB" sz="2800" b="1" dirty="0">
                <a:solidFill>
                  <a:srgbClr val="0070C0"/>
                </a:solidFill>
              </a:rPr>
              <a:t>Font</a:t>
            </a:r>
            <a:r>
              <a:rPr lang="en-GB" sz="2800" dirty="0"/>
              <a:t> from the menu. </a:t>
            </a:r>
            <a:endParaRPr lang="en-GB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635896" y="1772816"/>
            <a:ext cx="1872208" cy="20162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40F72709-B9AD-402A-BFFE-7DDFBDE4311F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02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391" y="692696"/>
            <a:ext cx="9144000" cy="864096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3000" dirty="0"/>
              <a:t>Select </a:t>
            </a:r>
            <a:r>
              <a:rPr lang="en-GB" sz="3000" b="1" dirty="0">
                <a:solidFill>
                  <a:srgbClr val="0070C0"/>
                </a:solidFill>
              </a:rPr>
              <a:t>superscript</a:t>
            </a:r>
            <a:r>
              <a:rPr lang="en-GB" sz="3000" b="1" dirty="0"/>
              <a:t> </a:t>
            </a:r>
            <a:r>
              <a:rPr lang="en-GB" sz="3000" dirty="0"/>
              <a:t>from the option box and click </a:t>
            </a:r>
            <a:r>
              <a:rPr lang="en-GB" sz="3000" b="1" dirty="0">
                <a:solidFill>
                  <a:srgbClr val="0070C0"/>
                </a:solidFill>
              </a:rPr>
              <a:t>OK</a:t>
            </a:r>
            <a:r>
              <a:rPr lang="en-GB" sz="3000" dirty="0">
                <a:solidFill>
                  <a:srgbClr val="0070C0"/>
                </a:solidFill>
              </a:rPr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6338" t="32986" r="36162" b="35479"/>
          <a:stretch/>
        </p:blipFill>
        <p:spPr>
          <a:xfrm>
            <a:off x="1115616" y="1556792"/>
            <a:ext cx="7062122" cy="45553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1907704" y="1340768"/>
            <a:ext cx="648072" cy="31683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9882F1-0706-4464-A196-8638361AAFA4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3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3724" y="764704"/>
            <a:ext cx="9144000" cy="108012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Now repeat this process </a:t>
            </a:r>
            <a:r>
              <a:rPr lang="en-GB" sz="2800" dirty="0"/>
              <a:t>for </a:t>
            </a:r>
            <a:r>
              <a:rPr lang="en-GB" sz="2800" b="1" dirty="0">
                <a:solidFill>
                  <a:srgbClr val="0070C0"/>
                </a:solidFill>
              </a:rPr>
              <a:t>each of the numbers in the x-axis label</a:t>
            </a:r>
            <a:r>
              <a:rPr lang="en-GB" sz="2800" dirty="0"/>
              <a:t>. Except instead of superscript, click on </a:t>
            </a:r>
            <a:r>
              <a:rPr lang="en-GB" sz="2800" b="1" dirty="0">
                <a:solidFill>
                  <a:srgbClr val="0070C0"/>
                </a:solidFill>
              </a:rPr>
              <a:t>subscript.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755" t="32835" r="36338" b="34735"/>
          <a:stretch/>
        </p:blipFill>
        <p:spPr>
          <a:xfrm>
            <a:off x="1087848" y="1958910"/>
            <a:ext cx="7095949" cy="46384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2051720" y="1700808"/>
            <a:ext cx="6132078" cy="35516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9D4580D2-685A-4B91-A5F5-7CC793F365FE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3</a:t>
            </a:fld>
            <a:endParaRPr lang="en-GB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6223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Good Graphs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03116"/>
              </p:ext>
            </p:extLst>
          </p:nvPr>
        </p:nvGraphicFramePr>
        <p:xfrm>
          <a:off x="1072690" y="1949412"/>
          <a:ext cx="7106124" cy="292608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553062">
                  <a:extLst>
                    <a:ext uri="{9D8B030D-6E8A-4147-A177-3AD203B41FA5}">
                      <a16:colId xmlns:a16="http://schemas.microsoft.com/office/drawing/2014/main" val="3997138485"/>
                    </a:ext>
                  </a:extLst>
                </a:gridCol>
                <a:gridCol w="3553062">
                  <a:extLst>
                    <a:ext uri="{9D8B030D-6E8A-4147-A177-3AD203B41FA5}">
                      <a16:colId xmlns:a16="http://schemas.microsoft.com/office/drawing/2014/main" val="631900844"/>
                    </a:ext>
                  </a:extLst>
                </a:gridCol>
              </a:tblGrid>
              <a:tr h="502134"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Trendline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56588"/>
                  </a:ext>
                </a:extLst>
              </a:tr>
              <a:tr h="357028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Data Spread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Equation and R</a:t>
                      </a:r>
                      <a:r>
                        <a:rPr lang="en-GB" sz="2800" baseline="30000" dirty="0"/>
                        <a:t>2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548255"/>
                  </a:ext>
                </a:extLst>
              </a:tr>
              <a:tr h="690223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Axis Labelled (including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Predicted and Measured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83828"/>
                  </a:ext>
                </a:extLst>
              </a:tr>
              <a:tr h="502134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Appropriate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Uncertainty 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76898"/>
                  </a:ext>
                </a:extLst>
              </a:tr>
            </a:tbl>
          </a:graphicData>
        </a:graphic>
      </p:graphicFrame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07504" y="914400"/>
            <a:ext cx="9036496" cy="89672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When producing an experimental graph it is useful to consider the following checklist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5239859"/>
            <a:ext cx="9036496" cy="8967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We will cover how to produce a graph with all of these elements in todays computer lab. 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84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7504" y="444597"/>
            <a:ext cx="9144000" cy="1224136"/>
          </a:xfrm>
        </p:spPr>
        <p:txBody>
          <a:bodyPr>
            <a:norm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The graph should now look like this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GB" dirty="0"/>
              <a:t>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09649E-EA37-46CE-BDE6-8A625B5A5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41197"/>
            <a:ext cx="7920880" cy="517248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82D34DF-3E96-4EAA-A3FD-2F8B5875184F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458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7504" y="620688"/>
            <a:ext cx="9144000" cy="1224136"/>
          </a:xfrm>
        </p:spPr>
        <p:txBody>
          <a:bodyPr>
            <a:norm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Click on </a:t>
            </a:r>
            <a:r>
              <a:rPr lang="en-GB" sz="2800" dirty="0"/>
              <a:t>one of the </a:t>
            </a:r>
            <a:r>
              <a:rPr lang="en-GB" sz="2800" b="1" dirty="0">
                <a:solidFill>
                  <a:srgbClr val="0070C0"/>
                </a:solidFill>
              </a:rPr>
              <a:t>predicted values </a:t>
            </a:r>
            <a:r>
              <a:rPr lang="en-GB" sz="2800" dirty="0"/>
              <a:t>(red values), now </a:t>
            </a:r>
            <a:r>
              <a:rPr lang="en-GB" sz="2800" b="1" dirty="0">
                <a:solidFill>
                  <a:srgbClr val="0070C0"/>
                </a:solidFill>
              </a:rPr>
              <a:t>right click </a:t>
            </a:r>
            <a:r>
              <a:rPr lang="en-GB" sz="2800" dirty="0"/>
              <a:t>and choose </a:t>
            </a:r>
            <a:r>
              <a:rPr lang="en-GB" sz="2800" b="1" dirty="0">
                <a:solidFill>
                  <a:srgbClr val="0070C0"/>
                </a:solidFill>
              </a:rPr>
              <a:t>format data series </a:t>
            </a:r>
            <a:r>
              <a:rPr lang="en-GB" sz="2800" dirty="0"/>
              <a:t>from the menu.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GB" dirty="0"/>
              <a:t>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077020-E017-43AC-9AC2-00836AF5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34" y="1769684"/>
            <a:ext cx="7473331" cy="47869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F7744C-7DC4-402C-90A8-D1A1762BDDAA}"/>
              </a:ext>
            </a:extLst>
          </p:cNvPr>
          <p:cNvCxnSpPr>
            <a:cxnSpLocks/>
          </p:cNvCxnSpPr>
          <p:nvPr/>
        </p:nvCxnSpPr>
        <p:spPr>
          <a:xfrm>
            <a:off x="4439382" y="1653200"/>
            <a:ext cx="2796914" cy="27839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60876D-B31A-431D-A2BD-DC7AD692270E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36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1489" y="854968"/>
            <a:ext cx="5112568" cy="1643984"/>
          </a:xfrm>
        </p:spPr>
        <p:txBody>
          <a:bodyPr>
            <a:normAutofit fontScale="90000"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From the menu on the right side of the screen click on fill &amp; line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Then click on marker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GB" dirty="0"/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6644A-D892-4C2B-8937-98C16D74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16518"/>
            <a:ext cx="3567895" cy="37153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F7744C-7DC4-402C-90A8-D1A1762BDDAA}"/>
              </a:ext>
            </a:extLst>
          </p:cNvPr>
          <p:cNvCxnSpPr>
            <a:cxnSpLocks/>
          </p:cNvCxnSpPr>
          <p:nvPr/>
        </p:nvCxnSpPr>
        <p:spPr>
          <a:xfrm>
            <a:off x="4439382" y="1653200"/>
            <a:ext cx="1356754" cy="33564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526E44F-38FF-4148-A6C8-1CF26D298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501008"/>
            <a:ext cx="3382504" cy="24042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5E738E-9084-4133-BB2C-DF7912E32027}"/>
              </a:ext>
            </a:extLst>
          </p:cNvPr>
          <p:cNvCxnSpPr>
            <a:cxnSpLocks/>
          </p:cNvCxnSpPr>
          <p:nvPr/>
        </p:nvCxnSpPr>
        <p:spPr>
          <a:xfrm flipH="1">
            <a:off x="2411760" y="2606386"/>
            <a:ext cx="344035" cy="247879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281364A-B588-4A83-99ED-530F9D434EAD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787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185" y="894684"/>
            <a:ext cx="5112568" cy="1224136"/>
          </a:xfrm>
        </p:spPr>
        <p:txBody>
          <a:bodyPr>
            <a:norm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Next click on the marker options tab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GB" dirty="0"/>
              <a:t>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BE8B3-BB53-4D59-A655-316C5A5FB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121072"/>
            <a:ext cx="3305707" cy="54178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F7744C-7DC4-402C-90A8-D1A1762BDDAA}"/>
              </a:ext>
            </a:extLst>
          </p:cNvPr>
          <p:cNvCxnSpPr>
            <a:cxnSpLocks/>
          </p:cNvCxnSpPr>
          <p:nvPr/>
        </p:nvCxnSpPr>
        <p:spPr>
          <a:xfrm>
            <a:off x="2555776" y="1772816"/>
            <a:ext cx="3384376" cy="10081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519CCF3-9936-490B-8614-07D36A718D62}"/>
              </a:ext>
            </a:extLst>
          </p:cNvPr>
          <p:cNvSpPr txBox="1">
            <a:spLocks/>
          </p:cNvSpPr>
          <p:nvPr/>
        </p:nvSpPr>
        <p:spPr>
          <a:xfrm>
            <a:off x="258675" y="2864606"/>
            <a:ext cx="511256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Now choose the triangle symbol from the drop down menu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6233C1-CFEF-4DF4-9D29-42DC64C58FEE}"/>
              </a:ext>
            </a:extLst>
          </p:cNvPr>
          <p:cNvCxnSpPr>
            <a:cxnSpLocks/>
          </p:cNvCxnSpPr>
          <p:nvPr/>
        </p:nvCxnSpPr>
        <p:spPr>
          <a:xfrm>
            <a:off x="4427984" y="3651808"/>
            <a:ext cx="2304256" cy="10013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1C01F7BF-4874-4DB6-A3B7-8B9ECCF33EE8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5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00A6D-BC2D-4EFC-B1BA-FB647B99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8" y="1804738"/>
            <a:ext cx="8031623" cy="43247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7504" y="620688"/>
            <a:ext cx="9144000" cy="1224136"/>
          </a:xfrm>
        </p:spPr>
        <p:txBody>
          <a:bodyPr>
            <a:norm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To finish off the graph, </a:t>
            </a: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on the </a:t>
            </a:r>
            <a:r>
              <a:rPr lang="en-GB" sz="2800" b="1" dirty="0">
                <a:solidFill>
                  <a:srgbClr val="0070C0"/>
                </a:solidFill>
              </a:rPr>
              <a:t>x-axis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and choose </a:t>
            </a:r>
            <a:r>
              <a:rPr lang="en-GB" sz="2800" b="1" dirty="0">
                <a:solidFill>
                  <a:srgbClr val="0070C0"/>
                </a:solidFill>
              </a:rPr>
              <a:t>Axis Options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form the right hand menu.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GB" dirty="0"/>
              <a:t>28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135126" y="1628800"/>
            <a:ext cx="5677234" cy="129614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827A821-BBE9-4DCD-BF2A-01145AD9F7A8}"/>
              </a:ext>
            </a:extLst>
          </p:cNvPr>
          <p:cNvSpPr/>
          <p:nvPr/>
        </p:nvSpPr>
        <p:spPr>
          <a:xfrm>
            <a:off x="7812360" y="2867291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76E0F-84E0-4114-B00F-6C3946813357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391" y="769507"/>
            <a:ext cx="9144000" cy="720080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Set the </a:t>
            </a:r>
            <a:r>
              <a:rPr lang="en-GB" sz="2800" b="1" dirty="0">
                <a:solidFill>
                  <a:srgbClr val="0070C0"/>
                </a:solidFill>
              </a:rPr>
              <a:t>Minimum Bound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to 0.30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GB" dirty="0"/>
              <a:t>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2C46C-DCBA-47F3-90FE-389BEF3FA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77"/>
          <a:stretch/>
        </p:blipFill>
        <p:spPr>
          <a:xfrm>
            <a:off x="3059832" y="1664229"/>
            <a:ext cx="2016224" cy="469489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B3032C7-62FD-499C-B32E-3FE26C11E753}"/>
              </a:ext>
            </a:extLst>
          </p:cNvPr>
          <p:cNvSpPr/>
          <p:nvPr/>
        </p:nvSpPr>
        <p:spPr>
          <a:xfrm>
            <a:off x="3563888" y="2564904"/>
            <a:ext cx="1152127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823763" y="1372581"/>
            <a:ext cx="908850" cy="124241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17E88A-058C-4546-90D8-15191F2D1DDD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05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8688F-E5A3-48DE-BEC1-295D1AEE9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26" r="-1"/>
          <a:stretch/>
        </p:blipFill>
        <p:spPr>
          <a:xfrm>
            <a:off x="3433778" y="1598703"/>
            <a:ext cx="1478895" cy="432439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391" y="769507"/>
            <a:ext cx="9144000" cy="720080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Now expand the </a:t>
            </a:r>
            <a:r>
              <a:rPr lang="en-GB" sz="2800" b="1" dirty="0">
                <a:solidFill>
                  <a:srgbClr val="0070C0"/>
                </a:solidFill>
              </a:rPr>
              <a:t>Tick Marks </a:t>
            </a:r>
            <a:r>
              <a:rPr lang="en-GB" sz="2800" dirty="0"/>
              <a:t>menu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GB" dirty="0"/>
              <a:t>29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3032C7-62FD-499C-B32E-3FE26C11E753}"/>
              </a:ext>
            </a:extLst>
          </p:cNvPr>
          <p:cNvSpPr/>
          <p:nvPr/>
        </p:nvSpPr>
        <p:spPr>
          <a:xfrm>
            <a:off x="3635896" y="4520168"/>
            <a:ext cx="1152127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851920" y="1340768"/>
            <a:ext cx="216024" cy="30243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D636487-52BB-42F2-99B1-DFF1A5269301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108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1E4B2-C789-4124-A3CF-5BCF39808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62"/>
          <a:stretch/>
        </p:blipFill>
        <p:spPr>
          <a:xfrm>
            <a:off x="3610524" y="1603019"/>
            <a:ext cx="1743541" cy="43089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391" y="769507"/>
            <a:ext cx="9144000" cy="720080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Set the </a:t>
            </a:r>
            <a:r>
              <a:rPr lang="en-GB" sz="2800" b="1" dirty="0">
                <a:solidFill>
                  <a:srgbClr val="0070C0"/>
                </a:solidFill>
              </a:rPr>
              <a:t>Major Type </a:t>
            </a:r>
            <a:r>
              <a:rPr lang="en-GB" sz="2800" dirty="0"/>
              <a:t>to </a:t>
            </a:r>
            <a:r>
              <a:rPr lang="en-GB" sz="2800" b="1" dirty="0">
                <a:solidFill>
                  <a:srgbClr val="0070C0"/>
                </a:solidFill>
              </a:rPr>
              <a:t>Outside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GB" dirty="0"/>
              <a:t>29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3032C7-62FD-499C-B32E-3FE26C11E753}"/>
              </a:ext>
            </a:extLst>
          </p:cNvPr>
          <p:cNvSpPr/>
          <p:nvPr/>
        </p:nvSpPr>
        <p:spPr>
          <a:xfrm>
            <a:off x="3610524" y="4481487"/>
            <a:ext cx="1152127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823763" y="1372581"/>
            <a:ext cx="1028157" cy="310890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D89AFC-D7EF-44F8-A8C0-7C0D1ED62456}"/>
              </a:ext>
            </a:extLst>
          </p:cNvPr>
          <p:cNvCxnSpPr>
            <a:cxnSpLocks/>
          </p:cNvCxnSpPr>
          <p:nvPr/>
        </p:nvCxnSpPr>
        <p:spPr>
          <a:xfrm>
            <a:off x="4932040" y="1340768"/>
            <a:ext cx="90314" cy="3600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2C857106-D81E-43C4-BF8C-FA865B1A1A3A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15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3A7238-FE07-4AE7-ADF0-D478A2EE4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19"/>
          <a:stretch/>
        </p:blipFill>
        <p:spPr>
          <a:xfrm>
            <a:off x="2195736" y="1772816"/>
            <a:ext cx="1730249" cy="392439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7504" y="876213"/>
            <a:ext cx="9144000" cy="648072"/>
          </a:xfrm>
        </p:spPr>
        <p:txBody>
          <a:bodyPr>
            <a:normAutofit fontScale="90000"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GB" sz="2800" dirty="0"/>
              <a:t>Repeat for the previous steps for the </a:t>
            </a:r>
            <a:r>
              <a:rPr lang="en-GB" sz="2800" b="1" dirty="0">
                <a:solidFill>
                  <a:srgbClr val="0070C0"/>
                </a:solidFill>
              </a:rPr>
              <a:t>y-axis</a:t>
            </a:r>
            <a:r>
              <a:rPr lang="en-GB" sz="2800" dirty="0"/>
              <a:t>, set the </a:t>
            </a:r>
            <a:r>
              <a:rPr lang="en-GB" sz="2800" b="1" dirty="0">
                <a:solidFill>
                  <a:srgbClr val="0070C0"/>
                </a:solidFill>
              </a:rPr>
              <a:t>Minimum Bound </a:t>
            </a:r>
            <a:r>
              <a:rPr lang="en-GB" sz="2800" dirty="0"/>
              <a:t>to 3.0 and add the </a:t>
            </a:r>
            <a:r>
              <a:rPr lang="en-GB" sz="2800" b="1" dirty="0">
                <a:solidFill>
                  <a:srgbClr val="0070C0"/>
                </a:solidFill>
              </a:rPr>
              <a:t>Major Type Tick Marks</a:t>
            </a:r>
            <a:r>
              <a:rPr lang="en-GB" sz="2800" dirty="0"/>
              <a:t> to </a:t>
            </a:r>
            <a:r>
              <a:rPr lang="en-GB" sz="2800" b="1" dirty="0">
                <a:solidFill>
                  <a:srgbClr val="0070C0"/>
                </a:solidFill>
              </a:rPr>
              <a:t>Outside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GB" dirty="0"/>
              <a:t>30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899592" y="1628800"/>
            <a:ext cx="1728192" cy="112513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DE4288C-775D-48B6-B08E-5F9459F9774E}"/>
              </a:ext>
            </a:extLst>
          </p:cNvPr>
          <p:cNvSpPr/>
          <p:nvPr/>
        </p:nvSpPr>
        <p:spPr>
          <a:xfrm>
            <a:off x="2699792" y="2582920"/>
            <a:ext cx="1152127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08D31-05CD-4A1B-961D-AA0A57E6F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077" y="2204864"/>
            <a:ext cx="3861723" cy="223224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2B56930-7D63-4ABE-87EA-9E7F4C254C0A}"/>
              </a:ext>
            </a:extLst>
          </p:cNvPr>
          <p:cNvSpPr/>
          <p:nvPr/>
        </p:nvSpPr>
        <p:spPr>
          <a:xfrm>
            <a:off x="5222129" y="2708920"/>
            <a:ext cx="1152127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91B89-24EF-403A-8813-2CB88A15280B}"/>
              </a:ext>
            </a:extLst>
          </p:cNvPr>
          <p:cNvCxnSpPr>
            <a:cxnSpLocks/>
          </p:cNvCxnSpPr>
          <p:nvPr/>
        </p:nvCxnSpPr>
        <p:spPr>
          <a:xfrm>
            <a:off x="4751011" y="1582826"/>
            <a:ext cx="541069" cy="112560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26218B-D91F-446D-8A0E-97F1E491222C}"/>
              </a:ext>
            </a:extLst>
          </p:cNvPr>
          <p:cNvCxnSpPr>
            <a:cxnSpLocks/>
          </p:cNvCxnSpPr>
          <p:nvPr/>
        </p:nvCxnSpPr>
        <p:spPr>
          <a:xfrm flipH="1">
            <a:off x="7740352" y="1545530"/>
            <a:ext cx="66653" cy="195547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C5B9F86-5CC8-46C3-88CA-2F1100201C98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24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680" y="737898"/>
            <a:ext cx="8229600" cy="720081"/>
          </a:xfrm>
        </p:spPr>
        <p:txBody>
          <a:bodyPr>
            <a:normAutofit fontScale="85000" lnSpcReduction="20000"/>
          </a:bodyPr>
          <a:lstStyle/>
          <a:p>
            <a:r>
              <a:rPr lang="en-GB" sz="2800" b="1" dirty="0">
                <a:solidFill>
                  <a:srgbClr val="0070C0"/>
                </a:solidFill>
              </a:rPr>
              <a:t>This completes the first task and your graph should look like the example below.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39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FAA26-1C53-4005-A28B-FE6E3ED7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59120"/>
            <a:ext cx="7571184" cy="49441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5B00F9-B5CF-4DB5-870D-E8238D0455C7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1 </a:t>
            </a:r>
            <a:r>
              <a:rPr lang="en-GB" sz="3200" b="1" dirty="0">
                <a:solidFill>
                  <a:srgbClr val="7030A0"/>
                </a:solidFill>
              </a:rPr>
              <a:t>– Producing a Good Graph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56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4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371600" y="5117436"/>
            <a:ext cx="66294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buFont typeface="Arial" panose="020B0604020202020204" pitchFamily="34" charset="0"/>
              <a:buChar char="•"/>
            </a:pPr>
            <a:r>
              <a:rPr lang="en-GB" sz="2400" dirty="0"/>
              <a:t>The Graph has </a:t>
            </a:r>
            <a:r>
              <a:rPr lang="en-GB" sz="2400" b="1" dirty="0">
                <a:solidFill>
                  <a:srgbClr val="0070C0"/>
                </a:solidFill>
              </a:rPr>
              <a:t>a title</a:t>
            </a:r>
            <a:r>
              <a:rPr lang="en-GB" sz="2400" dirty="0">
                <a:solidFill>
                  <a:srgbClr val="0070C0"/>
                </a:solidFill>
              </a:rPr>
              <a:t>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070C0"/>
              </a:solidFill>
            </a:endParaRP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70C0"/>
                </a:solidFill>
              </a:rPr>
              <a:t>Axis are labelled </a:t>
            </a:r>
            <a:r>
              <a:rPr lang="en-GB" sz="2400" dirty="0"/>
              <a:t>and have </a:t>
            </a:r>
            <a:r>
              <a:rPr lang="en-GB" sz="2400" b="1" dirty="0">
                <a:solidFill>
                  <a:srgbClr val="0070C0"/>
                </a:solidFill>
              </a:rPr>
              <a:t>appropriate units</a:t>
            </a:r>
            <a:r>
              <a:rPr lang="en-GB" sz="24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86130" y="995547"/>
            <a:ext cx="6781800" cy="396366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C86C42-1471-415D-981D-795A1162C484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srgbClr val="7030A0"/>
                </a:solidFill>
              </a:rPr>
              <a:t>Good</a:t>
            </a:r>
            <a:r>
              <a:rPr lang="en-GB" sz="3200" b="1" dirty="0">
                <a:solidFill>
                  <a:srgbClr val="7030A0"/>
                </a:solidFill>
              </a:rPr>
              <a:t> Graphs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170822-822D-4778-9FCA-6B7ADC82A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37036"/>
            <a:ext cx="5533973" cy="36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2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40</a:t>
            </a:fld>
            <a:endParaRPr lang="en-GB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6223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Good Graph Checklist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629404"/>
              </p:ext>
            </p:extLst>
          </p:nvPr>
        </p:nvGraphicFramePr>
        <p:xfrm>
          <a:off x="971600" y="1628800"/>
          <a:ext cx="7106124" cy="292608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553062">
                  <a:extLst>
                    <a:ext uri="{9D8B030D-6E8A-4147-A177-3AD203B41FA5}">
                      <a16:colId xmlns:a16="http://schemas.microsoft.com/office/drawing/2014/main" val="3997138485"/>
                    </a:ext>
                  </a:extLst>
                </a:gridCol>
                <a:gridCol w="3553062">
                  <a:extLst>
                    <a:ext uri="{9D8B030D-6E8A-4147-A177-3AD203B41FA5}">
                      <a16:colId xmlns:a16="http://schemas.microsoft.com/office/drawing/2014/main" val="631900844"/>
                    </a:ext>
                  </a:extLst>
                </a:gridCol>
              </a:tblGrid>
              <a:tr h="502134"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Trendline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56588"/>
                  </a:ext>
                </a:extLst>
              </a:tr>
              <a:tr h="357028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Data Spread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Equation and R</a:t>
                      </a:r>
                      <a:r>
                        <a:rPr lang="en-GB" sz="2800" baseline="30000" dirty="0"/>
                        <a:t>2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548255"/>
                  </a:ext>
                </a:extLst>
              </a:tr>
              <a:tr h="690223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Axis Labelled (including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Predicted and Measured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83828"/>
                  </a:ext>
                </a:extLst>
              </a:tr>
              <a:tr h="502134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Appropriate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Uncertainty 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76898"/>
                  </a:ext>
                </a:extLst>
              </a:tr>
            </a:tbl>
          </a:graphicData>
        </a:graphic>
      </p:graphicFrame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07504" y="914400"/>
            <a:ext cx="9036496" cy="896727"/>
          </a:xfrm>
        </p:spPr>
        <p:txBody>
          <a:bodyPr>
            <a:normAutofit/>
          </a:bodyPr>
          <a:lstStyle/>
          <a:p>
            <a:r>
              <a:rPr lang="en-US" sz="2800" dirty="0"/>
              <a:t>We have now covered the following areas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7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846" y="1688436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846" y="2225122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356" y="2912047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356" y="3867580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623584" y="2050972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GB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3584" y="1485755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GB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3584" y="3646144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GB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" name="Picture 2" descr="http://images.clipartpanda.com/tick-clipart-KTnby6jTq.png">
            <a:extLst>
              <a:ext uri="{FF2B5EF4-FFF2-40B4-BE49-F238E27FC236}">
                <a16:creationId xmlns:a16="http://schemas.microsoft.com/office/drawing/2014/main" id="{AD95909F-1961-4FD1-B2A1-651FD815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63865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381000" y="1752600"/>
            <a:ext cx="7772400" cy="1470025"/>
          </a:xfrm>
        </p:spPr>
        <p:txBody>
          <a:bodyPr/>
          <a:lstStyle/>
          <a:p>
            <a:r>
              <a:rPr lang="en-GB" altLang="en-US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Part 2</a:t>
            </a:r>
          </a:p>
        </p:txBody>
      </p:sp>
      <p:sp>
        <p:nvSpPr>
          <p:cNvPr id="39939" name="Subtitle 2"/>
          <p:cNvSpPr>
            <a:spLocks noGrp="1"/>
          </p:cNvSpPr>
          <p:nvPr>
            <p:ph type="subTitle" idx="1"/>
          </p:nvPr>
        </p:nvSpPr>
        <p:spPr>
          <a:xfrm>
            <a:off x="1763688" y="3195023"/>
            <a:ext cx="6203776" cy="1485900"/>
          </a:xfrm>
        </p:spPr>
        <p:txBody>
          <a:bodyPr>
            <a:normAutofit/>
          </a:bodyPr>
          <a:lstStyle/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Representing Data with Excel:</a:t>
            </a:r>
          </a:p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Linear </a:t>
            </a:r>
            <a:r>
              <a:rPr lang="en-US" altLang="en-US" b="1" dirty="0" err="1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Trendlines</a:t>
            </a:r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 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2F35B956-0166-4458-B6F6-9223D81620A8}" type="slidenum">
              <a:rPr lang="en-US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41</a:t>
            </a:fld>
            <a:endParaRPr lang="en-US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39941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2088"/>
            <a:ext cx="20574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624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967" y="854968"/>
            <a:ext cx="8594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Lets add the </a:t>
            </a:r>
            <a:r>
              <a:rPr lang="en-GB" sz="2800" b="1" dirty="0">
                <a:solidFill>
                  <a:srgbClr val="7030A0"/>
                </a:solidFill>
              </a:rPr>
              <a:t>trendlines</a:t>
            </a:r>
            <a:r>
              <a:rPr lang="en-GB" sz="2800" dirty="0"/>
              <a:t> (line of best fit) to the sets of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42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2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34BFB-5B4A-463A-B690-90154BBF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28" y="1378188"/>
            <a:ext cx="7623298" cy="49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52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1" y="476277"/>
            <a:ext cx="9144000" cy="1224531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Make sure your graph looks like the one below before you start to add the trendlines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1DD98-7096-418B-B80C-1A603C3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59120"/>
            <a:ext cx="7571184" cy="49441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2880F6-ED68-4F57-B255-099C0F8549F8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2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58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C0B4A6-C371-4CD9-9589-CBE3C066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04" y="1771213"/>
            <a:ext cx="7164288" cy="4701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5" y="547201"/>
            <a:ext cx="8607686" cy="1340717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Right click over any data point from the </a:t>
            </a:r>
            <a:r>
              <a:rPr lang="en-GB" sz="2800" b="1" dirty="0">
                <a:solidFill>
                  <a:srgbClr val="0070C0"/>
                </a:solidFill>
              </a:rPr>
              <a:t>measured data. </a:t>
            </a:r>
            <a:r>
              <a:rPr lang="en-GB" sz="2800" dirty="0"/>
              <a:t>From the menu select </a:t>
            </a:r>
            <a:r>
              <a:rPr lang="en-GB" sz="2800" b="1" dirty="0">
                <a:solidFill>
                  <a:srgbClr val="0070C0"/>
                </a:solidFill>
              </a:rPr>
              <a:t>Add Trendline</a:t>
            </a:r>
            <a:r>
              <a:rPr lang="en-GB" sz="28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44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6511899" y="1548926"/>
            <a:ext cx="220341" cy="257320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762C238-6E39-40F5-ACA9-861069BE7EB4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2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8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F9F1B98-47A3-4C4C-9365-7A52F8AB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" y="2063995"/>
            <a:ext cx="7830616" cy="41336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45</a:t>
            </a:fld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512" y="764704"/>
            <a:ext cx="8999984" cy="1080120"/>
          </a:xfrm>
        </p:spPr>
        <p:txBody>
          <a:bodyPr>
            <a:no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Select</a:t>
            </a:r>
            <a:r>
              <a:rPr lang="en-GB" sz="2800" b="1" dirty="0"/>
              <a:t> </a:t>
            </a:r>
            <a:r>
              <a:rPr lang="en-GB" sz="2800" b="1" dirty="0">
                <a:solidFill>
                  <a:srgbClr val="0070C0"/>
                </a:solidFill>
              </a:rPr>
              <a:t>Linear</a:t>
            </a:r>
            <a:r>
              <a:rPr lang="en-GB" sz="2800" dirty="0"/>
              <a:t> from </a:t>
            </a:r>
            <a:r>
              <a:rPr lang="en-GB" sz="2800" b="1" dirty="0">
                <a:solidFill>
                  <a:srgbClr val="0070C0"/>
                </a:solidFill>
              </a:rPr>
              <a:t>Trendline Options</a:t>
            </a:r>
            <a:r>
              <a:rPr lang="en-GB" sz="2800" dirty="0"/>
              <a:t> and select the “</a:t>
            </a:r>
            <a:r>
              <a:rPr lang="en-GB" sz="2800" b="1" dirty="0">
                <a:solidFill>
                  <a:srgbClr val="0070C0"/>
                </a:solidFill>
              </a:rPr>
              <a:t>Display Equation on chart</a:t>
            </a:r>
            <a:r>
              <a:rPr lang="en-GB" sz="2800" dirty="0"/>
              <a:t>”</a:t>
            </a:r>
            <a:r>
              <a:rPr lang="en-GB" sz="2800" b="1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&amp;</a:t>
            </a:r>
            <a:r>
              <a:rPr lang="en-GB" sz="2800" b="1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“</a:t>
            </a:r>
            <a:r>
              <a:rPr lang="en-GB" sz="2800" b="1" dirty="0">
                <a:solidFill>
                  <a:srgbClr val="0070C0"/>
                </a:solidFill>
              </a:rPr>
              <a:t>Display R-squared value on chart</a:t>
            </a:r>
            <a:r>
              <a:rPr lang="en-GB" sz="2800" dirty="0"/>
              <a:t>”.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4860032" y="1619672"/>
            <a:ext cx="2592288" cy="36095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3E355F-9334-431D-9E87-DC4FC3FABA0D}"/>
              </a:ext>
            </a:extLst>
          </p:cNvPr>
          <p:cNvCxnSpPr>
            <a:cxnSpLocks/>
          </p:cNvCxnSpPr>
          <p:nvPr/>
        </p:nvCxnSpPr>
        <p:spPr>
          <a:xfrm>
            <a:off x="4788024" y="1074139"/>
            <a:ext cx="2645202" cy="262824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9DB6C55-1458-4D6A-8BC8-904F32DC4DE2}"/>
              </a:ext>
            </a:extLst>
          </p:cNvPr>
          <p:cNvSpPr/>
          <p:nvPr/>
        </p:nvSpPr>
        <p:spPr>
          <a:xfrm>
            <a:off x="7416737" y="3667291"/>
            <a:ext cx="720079" cy="15866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3105A5-A7CA-4B56-BC22-028CEB1695D0}"/>
              </a:ext>
            </a:extLst>
          </p:cNvPr>
          <p:cNvSpPr/>
          <p:nvPr/>
        </p:nvSpPr>
        <p:spPr>
          <a:xfrm>
            <a:off x="7461801" y="5195482"/>
            <a:ext cx="163110" cy="34202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67A27-D6DC-43EB-9A2F-6EB062EBEE96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2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211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5" y="547201"/>
            <a:ext cx="8607686" cy="1340717"/>
          </a:xfrm>
        </p:spPr>
        <p:txBody>
          <a:bodyPr>
            <a:normAutofit fontScale="90000"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Now do the same for the </a:t>
            </a:r>
            <a:r>
              <a:rPr lang="en-GB" sz="2800" b="1" dirty="0">
                <a:solidFill>
                  <a:srgbClr val="0070C0"/>
                </a:solidFill>
              </a:rPr>
              <a:t>predicted values </a:t>
            </a:r>
            <a:r>
              <a:rPr lang="en-GB" sz="2800" dirty="0"/>
              <a:t>(red data points). </a:t>
            </a:r>
            <a:r>
              <a:rPr lang="en-GB" sz="2800" b="1" dirty="0">
                <a:solidFill>
                  <a:srgbClr val="0070C0"/>
                </a:solidFill>
              </a:rPr>
              <a:t>Note</a:t>
            </a:r>
            <a:r>
              <a:rPr lang="en-GB" sz="2800" dirty="0"/>
              <a:t> we don’t include R-</a:t>
            </a:r>
            <a:r>
              <a:rPr lang="en-GB" sz="2800" dirty="0" err="1"/>
              <a:t>sqaured</a:t>
            </a:r>
            <a:r>
              <a:rPr lang="en-GB" sz="2800" dirty="0"/>
              <a:t> for the predicted data set as it should be 1. Your graph should now look like this.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561E5-DACD-482A-A229-6F54C5E0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3" y="1897802"/>
            <a:ext cx="7108194" cy="46417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6A28C6-8307-408A-BF35-F81775AA14DD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2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0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47</a:t>
            </a:fld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512" y="764704"/>
            <a:ext cx="8999984" cy="1080120"/>
          </a:xfrm>
        </p:spPr>
        <p:txBody>
          <a:bodyPr>
            <a:no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Next </a:t>
            </a:r>
            <a:r>
              <a:rPr lang="en-GB" sz="2800" b="1" dirty="0">
                <a:solidFill>
                  <a:srgbClr val="0070C0"/>
                </a:solidFill>
              </a:rPr>
              <a:t>drag and drop the equations </a:t>
            </a:r>
            <a:r>
              <a:rPr lang="en-GB" sz="2800" dirty="0"/>
              <a:t>into the relevant region (see below) and </a:t>
            </a:r>
            <a:r>
              <a:rPr lang="en-GB" sz="2800" b="1" dirty="0">
                <a:solidFill>
                  <a:srgbClr val="0070C0"/>
                </a:solidFill>
              </a:rPr>
              <a:t>increase the font size</a:t>
            </a:r>
            <a:r>
              <a:rPr lang="en-GB" sz="2800" dirty="0"/>
              <a:t> of the </a:t>
            </a:r>
            <a:r>
              <a:rPr lang="en-GB" sz="2800" b="1" dirty="0">
                <a:solidFill>
                  <a:srgbClr val="0070C0"/>
                </a:solidFill>
              </a:rPr>
              <a:t>equations to 18.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EE2E4-F8A4-4762-A6D7-2662957D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60848"/>
            <a:ext cx="6726428" cy="4392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9AC0B-9AAA-4C11-AA97-7E069286D1CB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2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694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48</a:t>
            </a:fld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512" y="764704"/>
            <a:ext cx="8999984" cy="1080120"/>
          </a:xfrm>
        </p:spPr>
        <p:txBody>
          <a:bodyPr>
            <a:no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Finally </a:t>
            </a: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on the</a:t>
            </a:r>
            <a:r>
              <a:rPr lang="en-GB" sz="2800" b="1" dirty="0">
                <a:solidFill>
                  <a:srgbClr val="0070C0"/>
                </a:solidFill>
              </a:rPr>
              <a:t> predicted (red) trendline </a:t>
            </a:r>
            <a:r>
              <a:rPr lang="en-GB" sz="2800" dirty="0"/>
              <a:t>and select</a:t>
            </a:r>
            <a:r>
              <a:rPr lang="en-GB" sz="2800" b="1" dirty="0">
                <a:solidFill>
                  <a:srgbClr val="0070C0"/>
                </a:solidFill>
              </a:rPr>
              <a:t> “Fill &amp; line”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44EC7F-588D-4A57-A323-6A041BC6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6" y="2204864"/>
            <a:ext cx="7517130" cy="404343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0C9178-7EA7-48C5-B60A-65C666714256}"/>
              </a:ext>
            </a:extLst>
          </p:cNvPr>
          <p:cNvCxnSpPr>
            <a:cxnSpLocks/>
          </p:cNvCxnSpPr>
          <p:nvPr/>
        </p:nvCxnSpPr>
        <p:spPr>
          <a:xfrm>
            <a:off x="2483768" y="1787751"/>
            <a:ext cx="4752528" cy="149723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B30CBFA-6BB2-4BCF-A976-01CC3B80C1BE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2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7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49</a:t>
            </a:fld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1520" y="813673"/>
            <a:ext cx="4752528" cy="1497232"/>
          </a:xfrm>
        </p:spPr>
        <p:txBody>
          <a:bodyPr>
            <a:no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From the drop-down menu choose solid line type</a:t>
            </a:r>
            <a:endParaRPr lang="en-GB" sz="28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D3DE9-E95D-4E8D-A67B-545B1CC7A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01"/>
          <a:stretch/>
        </p:blipFill>
        <p:spPr>
          <a:xfrm>
            <a:off x="5976815" y="1080430"/>
            <a:ext cx="2372792" cy="51845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0C9178-7EA7-48C5-B60A-65C666714256}"/>
              </a:ext>
            </a:extLst>
          </p:cNvPr>
          <p:cNvCxnSpPr>
            <a:cxnSpLocks/>
          </p:cNvCxnSpPr>
          <p:nvPr/>
        </p:nvCxnSpPr>
        <p:spPr>
          <a:xfrm>
            <a:off x="2195736" y="1937325"/>
            <a:ext cx="5328592" cy="260977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6B5E8F-91D2-43ED-AD4F-7628EA87C273}"/>
              </a:ext>
            </a:extLst>
          </p:cNvPr>
          <p:cNvSpPr/>
          <p:nvPr/>
        </p:nvSpPr>
        <p:spPr>
          <a:xfrm>
            <a:off x="7308304" y="4446376"/>
            <a:ext cx="1188791" cy="29278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1C11C-8677-490D-B193-1192C31912BD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2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9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5</a:t>
            </a:fld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186130" y="995547"/>
            <a:ext cx="6781800" cy="396366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143000" y="5149951"/>
            <a:ext cx="7543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lvl="0" indent="-269875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The data is </a:t>
            </a:r>
            <a:r>
              <a:rPr lang="en-GB" sz="2400" b="1" dirty="0">
                <a:solidFill>
                  <a:srgbClr val="0070C0"/>
                </a:solidFill>
              </a:rPr>
              <a:t>spread out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en-GB" sz="2400" dirty="0"/>
              <a:t>over the entire graph.</a:t>
            </a:r>
          </a:p>
          <a:p>
            <a:pPr marL="269875" lvl="0" indent="-269875">
              <a:buFont typeface="Arial" panose="020B0604020202020204" pitchFamily="34" charset="0"/>
              <a:buChar char="•"/>
              <a:defRPr/>
            </a:pPr>
            <a:endParaRPr lang="en-GB" sz="1200" dirty="0"/>
          </a:p>
          <a:p>
            <a:pPr marL="269875" lvl="0" indent="-269875">
              <a:buFont typeface="Arial" panose="020B0604020202020204" pitchFamily="34" charset="0"/>
              <a:buChar char="•"/>
              <a:defRPr/>
            </a:pPr>
            <a:r>
              <a:rPr lang="en-GB" sz="2400" b="1" dirty="0">
                <a:solidFill>
                  <a:srgbClr val="0070C0"/>
                </a:solidFill>
              </a:rPr>
              <a:t>Appropriate</a:t>
            </a:r>
            <a:r>
              <a:rPr lang="en-GB" sz="2400" b="1" dirty="0"/>
              <a:t> </a:t>
            </a:r>
            <a:r>
              <a:rPr lang="en-GB" sz="2400" b="1" dirty="0">
                <a:solidFill>
                  <a:srgbClr val="0070C0"/>
                </a:solidFill>
              </a:rPr>
              <a:t>variables</a:t>
            </a:r>
            <a:r>
              <a:rPr lang="en-GB" sz="2400" b="1" dirty="0"/>
              <a:t> </a:t>
            </a:r>
            <a:r>
              <a:rPr lang="en-GB" sz="2400" dirty="0"/>
              <a:t>are plotted on the x and y axis.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05AB4-8E87-4C4B-8014-E1EC5E806ECC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srgbClr val="7030A0"/>
                </a:solidFill>
              </a:rPr>
              <a:t>Good</a:t>
            </a:r>
            <a:r>
              <a:rPr lang="en-GB" sz="3200" b="1" dirty="0">
                <a:solidFill>
                  <a:srgbClr val="7030A0"/>
                </a:solidFill>
              </a:rPr>
              <a:t> Graphs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C4A9E-89EC-48FD-A6E3-EA1D6094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37036"/>
            <a:ext cx="5533973" cy="36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8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680" y="737898"/>
            <a:ext cx="8229600" cy="720081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70C0"/>
                </a:solidFill>
              </a:rPr>
              <a:t>This completes task two.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085C6-7266-43EE-821D-11A7A512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70591"/>
            <a:ext cx="7848872" cy="5125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71331-E3CD-4662-994A-C6C73531785E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2 </a:t>
            </a:r>
            <a:r>
              <a:rPr lang="en-GB" sz="3200" b="1" dirty="0">
                <a:solidFill>
                  <a:srgbClr val="7030A0"/>
                </a:solidFill>
              </a:rPr>
              <a:t>– Linear Trendlines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6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51</a:t>
            </a:fld>
            <a:endParaRPr lang="en-GB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6223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Good Graph Checklist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1072690" y="1949412"/>
          <a:ext cx="7106124" cy="292608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553062">
                  <a:extLst>
                    <a:ext uri="{9D8B030D-6E8A-4147-A177-3AD203B41FA5}">
                      <a16:colId xmlns:a16="http://schemas.microsoft.com/office/drawing/2014/main" val="3997138485"/>
                    </a:ext>
                  </a:extLst>
                </a:gridCol>
                <a:gridCol w="3553062">
                  <a:extLst>
                    <a:ext uri="{9D8B030D-6E8A-4147-A177-3AD203B41FA5}">
                      <a16:colId xmlns:a16="http://schemas.microsoft.com/office/drawing/2014/main" val="631900844"/>
                    </a:ext>
                  </a:extLst>
                </a:gridCol>
              </a:tblGrid>
              <a:tr h="502134"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Trendline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56588"/>
                  </a:ext>
                </a:extLst>
              </a:tr>
              <a:tr h="357028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Data Spread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Equation and R</a:t>
                      </a:r>
                      <a:r>
                        <a:rPr lang="en-GB" sz="2800" baseline="30000" dirty="0"/>
                        <a:t>2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548255"/>
                  </a:ext>
                </a:extLst>
              </a:tr>
              <a:tr h="690223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Axis Labelled (including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Predicted and Measured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83828"/>
                  </a:ext>
                </a:extLst>
              </a:tr>
              <a:tr h="502134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Appropriate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Uncertainty 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76898"/>
                  </a:ext>
                </a:extLst>
              </a:tr>
            </a:tbl>
          </a:graphicData>
        </a:graphic>
      </p:graphicFrame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07504" y="914400"/>
            <a:ext cx="9036496" cy="89672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When producing an experimental graph it is useful to consider the following checklist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5239859"/>
            <a:ext cx="9036496" cy="8967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We will cover how to produce a graph with all of these elements in todays computer lab. 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7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09048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45734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46" y="3232659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46" y="4188192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724674" y="3966756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GB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6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995701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532387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3097604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71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381000" y="1752600"/>
            <a:ext cx="7772400" cy="1470025"/>
          </a:xfrm>
        </p:spPr>
        <p:txBody>
          <a:bodyPr/>
          <a:lstStyle/>
          <a:p>
            <a:r>
              <a:rPr lang="en-GB" altLang="en-US" b="1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Part 3</a:t>
            </a:r>
          </a:p>
        </p:txBody>
      </p:sp>
      <p:sp>
        <p:nvSpPr>
          <p:cNvPr id="39939" name="Subtitle 2"/>
          <p:cNvSpPr>
            <a:spLocks noGrp="1"/>
          </p:cNvSpPr>
          <p:nvPr>
            <p:ph type="subTitle" idx="1"/>
          </p:nvPr>
        </p:nvSpPr>
        <p:spPr>
          <a:xfrm>
            <a:off x="1763688" y="3195023"/>
            <a:ext cx="6203776" cy="1485900"/>
          </a:xfrm>
        </p:spPr>
        <p:txBody>
          <a:bodyPr>
            <a:normAutofit/>
          </a:bodyPr>
          <a:lstStyle/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Representing Data with Excel:</a:t>
            </a:r>
          </a:p>
          <a:p>
            <a:pPr algn="l"/>
            <a:r>
              <a:rPr lang="en-US" altLang="en-US" b="1" dirty="0">
                <a:solidFill>
                  <a:srgbClr val="0070C0"/>
                </a:solidFill>
                <a:latin typeface="Calibri" panose="020F0502020204030204" pitchFamily="34" charset="0"/>
                <a:ea typeface="ＭＳ Ｐゴシック" pitchFamily="84" charset="-128"/>
              </a:rPr>
              <a:t>Error Bars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fld id="{2F35B956-0166-4458-B6F6-9223D81620A8}" type="slidenum">
              <a:rPr lang="en-US" altLang="en-US" sz="1400" smtClean="0">
                <a:solidFill>
                  <a:srgbClr val="000000"/>
                </a:solidFill>
                <a:effectLst/>
              </a:rPr>
              <a:pPr eaLnBrk="1" hangingPunct="1">
                <a:spcBef>
                  <a:spcPct val="0"/>
                </a:spcBef>
                <a:buFontTx/>
                <a:buNone/>
                <a:defRPr/>
              </a:pPr>
              <a:t>52</a:t>
            </a:fld>
            <a:endParaRPr lang="en-US" altLang="en-US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39941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2088"/>
            <a:ext cx="20574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492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647" y="611939"/>
            <a:ext cx="8821488" cy="576064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Let’s add the uncertainty error bars.</a:t>
            </a:r>
            <a:endParaRPr lang="en-GB" sz="2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53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C0DA-BB8A-44C8-A407-6D68A122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102"/>
            <a:ext cx="7164288" cy="468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0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33500"/>
            <a:ext cx="8229600" cy="11430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Make sure your graph looks like the one below for you start this task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5EC34-4D69-4FC8-B41C-B8CE7EED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44" y="1759206"/>
            <a:ext cx="6912768" cy="45141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D08A66-A298-4EC7-B4CB-92131FB8034A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585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55644"/>
            <a:ext cx="8391663" cy="1642194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Left click on the a-measured data set. In the toolbar click </a:t>
            </a:r>
            <a:r>
              <a:rPr lang="en-GB" sz="2800" b="1" dirty="0">
                <a:solidFill>
                  <a:srgbClr val="0070C0"/>
                </a:solidFill>
              </a:rPr>
              <a:t>Chart Design &gt; Add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b="1" dirty="0">
                <a:solidFill>
                  <a:srgbClr val="0070C0"/>
                </a:solidFill>
              </a:rPr>
              <a:t>Chart Element &gt; Error Bars&gt; More error Bars Options.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54A40-28A9-4957-9019-CCB367BD6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"/>
          <a:stretch/>
        </p:blipFill>
        <p:spPr>
          <a:xfrm>
            <a:off x="899592" y="2097837"/>
            <a:ext cx="7704856" cy="41484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1668609" y="1930959"/>
            <a:ext cx="167087" cy="207410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2EC845C-FD17-4249-B7C5-1DDEF19F4043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85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8" y="620688"/>
            <a:ext cx="9144000" cy="115212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and then </a:t>
            </a:r>
            <a:r>
              <a:rPr lang="en-GB" sz="2800" b="1" dirty="0">
                <a:solidFill>
                  <a:srgbClr val="0070C0"/>
                </a:solidFill>
              </a:rPr>
              <a:t>right click the x-error bars</a:t>
            </a:r>
            <a:r>
              <a:rPr lang="en-GB" sz="2800" dirty="0"/>
              <a:t>, and choose the </a:t>
            </a:r>
            <a:r>
              <a:rPr lang="en-GB" sz="2800" b="1" dirty="0">
                <a:solidFill>
                  <a:srgbClr val="0070C0"/>
                </a:solidFill>
              </a:rPr>
              <a:t>delete</a:t>
            </a:r>
            <a:r>
              <a:rPr lang="en-GB" sz="2800" dirty="0"/>
              <a:t> option from the menu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345BB-B51D-4DA2-91D2-7F8082FF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0" y="1697646"/>
            <a:ext cx="7092280" cy="45106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3142F6-B029-4109-A1E9-8F81670DD64A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27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2C3FBF-FBE2-46AA-8F05-5A3CC728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20122"/>
            <a:ext cx="7802239" cy="4213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88" y="546935"/>
            <a:ext cx="7875512" cy="1173187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Left click </a:t>
            </a:r>
            <a:r>
              <a:rPr lang="en-GB" sz="2800" dirty="0"/>
              <a:t>on the </a:t>
            </a:r>
            <a:r>
              <a:rPr lang="en-GB" sz="2800" b="1" dirty="0">
                <a:solidFill>
                  <a:srgbClr val="0070C0"/>
                </a:solidFill>
              </a:rPr>
              <a:t>y error bars</a:t>
            </a:r>
            <a:r>
              <a:rPr lang="en-GB" sz="2800" dirty="0"/>
              <a:t>, and select </a:t>
            </a:r>
            <a:r>
              <a:rPr lang="en-GB" sz="2800" b="1" dirty="0">
                <a:solidFill>
                  <a:srgbClr val="0070C0"/>
                </a:solidFill>
              </a:rPr>
              <a:t>Error Bar Options </a:t>
            </a:r>
            <a:r>
              <a:rPr lang="en-GB" sz="2800" dirty="0"/>
              <a:t>from the righthand menu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57</a:t>
            </a:fld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7236296" y="1052736"/>
            <a:ext cx="504056" cy="18002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D306453-8A85-4731-B4DC-D4FC0ED6B280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60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11A3D7-2CB7-4DD6-9642-A7871CB1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73" y="1772816"/>
            <a:ext cx="7623622" cy="4137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36464"/>
            <a:ext cx="9144000" cy="792088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Click </a:t>
            </a:r>
            <a:r>
              <a:rPr lang="en-GB" sz="2800" b="1" dirty="0">
                <a:solidFill>
                  <a:srgbClr val="0070C0"/>
                </a:solidFill>
              </a:rPr>
              <a:t>Custom</a:t>
            </a:r>
            <a:r>
              <a:rPr lang="en-GB" sz="2800" b="1" dirty="0"/>
              <a:t>,</a:t>
            </a:r>
            <a:r>
              <a:rPr lang="en-GB" sz="2800" dirty="0"/>
              <a:t> and then click on the </a:t>
            </a:r>
            <a:r>
              <a:rPr lang="en-GB" sz="2800" b="1" dirty="0">
                <a:solidFill>
                  <a:srgbClr val="0070C0"/>
                </a:solidFill>
              </a:rPr>
              <a:t>Specify Value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to give a new window: </a:t>
            </a:r>
            <a:r>
              <a:rPr lang="en-GB" sz="2800" b="1" dirty="0">
                <a:solidFill>
                  <a:srgbClr val="0070C0"/>
                </a:solidFill>
              </a:rPr>
              <a:t>Custom Error Bars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58</a:t>
            </a:fld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6559727" y="1232508"/>
            <a:ext cx="1324641" cy="342062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3822844" y="1625526"/>
            <a:ext cx="605140" cy="12274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F91E3A54-D32C-40A4-B843-3D758D01D314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3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59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0D8F2-8E42-4345-BE28-91DC0F6D9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" b="4899"/>
          <a:stretch/>
        </p:blipFill>
        <p:spPr>
          <a:xfrm>
            <a:off x="2627784" y="2038538"/>
            <a:ext cx="3839763" cy="2780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EE5DA-73AF-4BCA-9AA3-4CD0215241E2}"/>
              </a:ext>
            </a:extLst>
          </p:cNvPr>
          <p:cNvSpPr txBox="1"/>
          <p:nvPr/>
        </p:nvSpPr>
        <p:spPr>
          <a:xfrm>
            <a:off x="428808" y="854968"/>
            <a:ext cx="80316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Click</a:t>
            </a:r>
            <a:r>
              <a:rPr lang="en-GB" sz="2800" b="1" dirty="0"/>
              <a:t> </a:t>
            </a:r>
            <a:r>
              <a:rPr lang="en-GB" sz="2800" dirty="0"/>
              <a:t>on the arrow of the </a:t>
            </a:r>
            <a:r>
              <a:rPr lang="en-GB" sz="2800" b="1" dirty="0">
                <a:solidFill>
                  <a:srgbClr val="0070C0"/>
                </a:solidFill>
              </a:rPr>
              <a:t>Positive Error Value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on the new window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490903-26BD-4678-AC2D-8B6B50838DD9}"/>
              </a:ext>
            </a:extLst>
          </p:cNvPr>
          <p:cNvCxnSpPr>
            <a:cxnSpLocks/>
          </p:cNvCxnSpPr>
          <p:nvPr/>
        </p:nvCxnSpPr>
        <p:spPr>
          <a:xfrm>
            <a:off x="5220072" y="1332021"/>
            <a:ext cx="864096" cy="17369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9B0954A-A17E-479D-8B35-AFA5761F4E64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83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6</a:t>
            </a:fld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186130" y="995547"/>
            <a:ext cx="6781800" cy="396366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338530" y="5135428"/>
            <a:ext cx="7391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70C0"/>
                </a:solidFill>
              </a:rPr>
              <a:t>Predicted and measured results</a:t>
            </a:r>
            <a:r>
              <a:rPr lang="en-GB" sz="2400" b="1" dirty="0"/>
              <a:t> </a:t>
            </a:r>
            <a:r>
              <a:rPr lang="en-GB" sz="2400" dirty="0"/>
              <a:t>are shown.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70C0"/>
                </a:solidFill>
              </a:rPr>
              <a:t>Uncertainty error bars </a:t>
            </a:r>
            <a:r>
              <a:rPr lang="en-GB" sz="2400" dirty="0"/>
              <a:t>are shown.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3972C-856B-43F3-8ADA-C7F48C8FDC96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srgbClr val="7030A0"/>
                </a:solidFill>
              </a:rPr>
              <a:t>Good</a:t>
            </a:r>
            <a:r>
              <a:rPr lang="en-GB" sz="3200" b="1" dirty="0">
                <a:solidFill>
                  <a:srgbClr val="7030A0"/>
                </a:solidFill>
              </a:rPr>
              <a:t> Graphs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85492-B33A-4A95-ACF8-7CEC63BE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37036"/>
            <a:ext cx="5533973" cy="36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8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60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92696"/>
            <a:ext cx="9144000" cy="115212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Go to the </a:t>
            </a:r>
            <a:r>
              <a:rPr lang="en-GB" sz="2800" b="1" dirty="0">
                <a:solidFill>
                  <a:srgbClr val="0070C0"/>
                </a:solidFill>
              </a:rPr>
              <a:t>Data sheet</a:t>
            </a:r>
            <a:r>
              <a:rPr lang="en-GB" sz="2800" dirty="0"/>
              <a:t>, and </a:t>
            </a:r>
            <a:r>
              <a:rPr lang="en-GB" sz="2800" b="1" dirty="0">
                <a:solidFill>
                  <a:srgbClr val="0070C0"/>
                </a:solidFill>
              </a:rPr>
              <a:t>highlight</a:t>
            </a:r>
            <a:r>
              <a:rPr lang="en-GB" sz="2800" dirty="0"/>
              <a:t> the standard uncertainty </a:t>
            </a:r>
            <a:r>
              <a:rPr lang="el-GR" sz="2800" b="1" dirty="0">
                <a:solidFill>
                  <a:srgbClr val="0070C0"/>
                </a:solidFill>
              </a:rPr>
              <a:t>δ</a:t>
            </a:r>
            <a:r>
              <a:rPr lang="en-GB" sz="2800" b="1" dirty="0">
                <a:solidFill>
                  <a:srgbClr val="0070C0"/>
                </a:solidFill>
              </a:rPr>
              <a:t>a</a:t>
            </a:r>
            <a:r>
              <a:rPr lang="en-GB" sz="2800" b="1" baseline="-25000" dirty="0">
                <a:solidFill>
                  <a:srgbClr val="0070C0"/>
                </a:solidFill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915816" y="1772816"/>
            <a:ext cx="1872208" cy="2664296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EFDD4AE-28FD-4F89-8BF8-A25158AC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1771029"/>
            <a:ext cx="7218548" cy="43692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2D9E56-DF59-4CAD-930A-E82A6716764B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92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61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92696"/>
            <a:ext cx="9144000" cy="115212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After you </a:t>
            </a:r>
            <a:r>
              <a:rPr lang="en-GB" sz="2800" b="1" dirty="0">
                <a:solidFill>
                  <a:srgbClr val="0070C0"/>
                </a:solidFill>
              </a:rPr>
              <a:t>select the data </a:t>
            </a:r>
            <a:r>
              <a:rPr lang="en-GB" sz="2800" dirty="0"/>
              <a:t>the “</a:t>
            </a:r>
            <a:r>
              <a:rPr lang="en-GB" sz="2800" b="1" dirty="0">
                <a:solidFill>
                  <a:srgbClr val="0070C0"/>
                </a:solidFill>
              </a:rPr>
              <a:t>Custom Error Bars</a:t>
            </a:r>
            <a:r>
              <a:rPr lang="en-GB" sz="2800" dirty="0"/>
              <a:t>” window should look like this</a:t>
            </a:r>
            <a:endParaRPr lang="en-GB" sz="2800" b="1" baseline="-250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4201F-6B8E-462A-A121-3A33198BB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6" t="7650" r="14296" b="43418"/>
          <a:stretch/>
        </p:blipFill>
        <p:spPr>
          <a:xfrm>
            <a:off x="2584375" y="1817439"/>
            <a:ext cx="4032449" cy="14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6FBC104-522F-4B6D-81B4-D3A43A86E7A0}"/>
              </a:ext>
            </a:extLst>
          </p:cNvPr>
          <p:cNvSpPr txBox="1">
            <a:spLocks/>
          </p:cNvSpPr>
          <p:nvPr/>
        </p:nvSpPr>
        <p:spPr>
          <a:xfrm>
            <a:off x="57200" y="3953718"/>
            <a:ext cx="9144000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Now click on the arrow again</a:t>
            </a:r>
            <a:endParaRPr lang="en-GB" sz="2800" b="1" baseline="-25000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V="1">
            <a:off x="4932040" y="2904282"/>
            <a:ext cx="1224136" cy="1565534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15C0C54-D2FE-45C1-BCA4-504650CB031D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59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E4890-A9DA-4665-ACDE-518D32FF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17" y="2169659"/>
            <a:ext cx="7218548" cy="4369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4999"/>
            <a:ext cx="9144000" cy="1584176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Click</a:t>
            </a:r>
            <a:r>
              <a:rPr lang="en-GB" sz="2800" b="1" dirty="0"/>
              <a:t> </a:t>
            </a:r>
            <a:r>
              <a:rPr lang="en-GB" sz="2800" dirty="0"/>
              <a:t>on the arrow of the </a:t>
            </a:r>
            <a:r>
              <a:rPr lang="en-GB" sz="2800" b="1" dirty="0">
                <a:solidFill>
                  <a:srgbClr val="0070C0"/>
                </a:solidFill>
              </a:rPr>
              <a:t>Negative Error Bars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on the new window and repeat the process, again choosing the values under </a:t>
            </a:r>
            <a:r>
              <a:rPr lang="el-GR" sz="2800" b="1" dirty="0">
                <a:solidFill>
                  <a:srgbClr val="0070C0"/>
                </a:solidFill>
              </a:rPr>
              <a:t>δ</a:t>
            </a:r>
            <a:r>
              <a:rPr lang="en-GB" sz="2800" b="1" dirty="0">
                <a:solidFill>
                  <a:srgbClr val="0070C0"/>
                </a:solidFill>
              </a:rPr>
              <a:t>a</a:t>
            </a:r>
            <a:r>
              <a:rPr lang="en-GB" sz="2800" b="1" baseline="-25000" dirty="0">
                <a:solidFill>
                  <a:srgbClr val="0070C0"/>
                </a:solidFill>
              </a:rPr>
              <a:t>m</a:t>
            </a:r>
            <a:endParaRPr lang="en-GB" sz="2800" b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>
            <a:off x="2915816" y="1912323"/>
            <a:ext cx="2088232" cy="2255735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556F46D-3A6A-4D07-ACBF-ED63C45CC7D2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53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1" y="561169"/>
            <a:ext cx="9144000" cy="115212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Go back to the </a:t>
            </a:r>
            <a:r>
              <a:rPr lang="en-GB" sz="2800" b="1" dirty="0">
                <a:solidFill>
                  <a:srgbClr val="0070C0"/>
                </a:solidFill>
              </a:rPr>
              <a:t>Custom Error Bars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window and click </a:t>
            </a:r>
            <a:r>
              <a:rPr lang="en-GB" sz="2800" b="1" dirty="0">
                <a:solidFill>
                  <a:srgbClr val="0070C0"/>
                </a:solidFill>
              </a:rPr>
              <a:t>OK.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A66C7-7DB3-4862-A119-97459E57D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8" r="2259" b="6799"/>
          <a:stretch/>
        </p:blipFill>
        <p:spPr>
          <a:xfrm>
            <a:off x="2204447" y="1628801"/>
            <a:ext cx="3807713" cy="27363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DEBD91-AB8B-4F2B-9387-AE32031B2AC8}"/>
              </a:ext>
            </a:extLst>
          </p:cNvPr>
          <p:cNvCxnSpPr>
            <a:cxnSpLocks/>
          </p:cNvCxnSpPr>
          <p:nvPr/>
        </p:nvCxnSpPr>
        <p:spPr>
          <a:xfrm flipH="1">
            <a:off x="4427984" y="1276289"/>
            <a:ext cx="3859356" cy="265676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14F09424-5430-49F8-A20B-38B1E2B3A392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2172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1" y="514328"/>
            <a:ext cx="9144000" cy="115212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The </a:t>
            </a:r>
            <a:r>
              <a:rPr lang="en-GB" sz="2800" b="1" dirty="0">
                <a:solidFill>
                  <a:srgbClr val="0070C0"/>
                </a:solidFill>
              </a:rPr>
              <a:t>graph</a:t>
            </a:r>
            <a:r>
              <a:rPr lang="en-GB" sz="2800" dirty="0"/>
              <a:t> should now look like this:</a:t>
            </a:r>
            <a:endParaRPr lang="en-GB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100BF-42FF-4E3A-A749-27738720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7308304" cy="47724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EEB8CB-B825-4414-9659-C036E0B90450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531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C225E6-5424-4097-9DE0-224A4A8C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12114"/>
            <a:ext cx="6271115" cy="3944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91" y="980728"/>
            <a:ext cx="9144000" cy="1152128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/>
              <a:t>Now </a:t>
            </a:r>
            <a:r>
              <a:rPr lang="en-GB" sz="2800" b="1" dirty="0">
                <a:solidFill>
                  <a:srgbClr val="0070C0"/>
                </a:solidFill>
              </a:rPr>
              <a:t>repeat the same process </a:t>
            </a:r>
            <a:r>
              <a:rPr lang="en-GB" sz="2800" dirty="0"/>
              <a:t>with the </a:t>
            </a:r>
            <a:r>
              <a:rPr lang="en-GB" sz="2800" b="1" dirty="0">
                <a:solidFill>
                  <a:srgbClr val="0070C0"/>
                </a:solidFill>
              </a:rPr>
              <a:t>predicted data.</a:t>
            </a:r>
            <a:br>
              <a:rPr lang="en-GB" sz="2800" b="1" dirty="0">
                <a:solidFill>
                  <a:srgbClr val="0070C0"/>
                </a:solidFill>
              </a:rPr>
            </a:br>
            <a:br>
              <a:rPr lang="en-GB" sz="2800" b="1" dirty="0">
                <a:solidFill>
                  <a:srgbClr val="0070C0"/>
                </a:solidFill>
              </a:rPr>
            </a:br>
            <a:r>
              <a:rPr lang="en-GB" sz="2800" b="1" dirty="0">
                <a:solidFill>
                  <a:srgbClr val="0070C0"/>
                </a:solidFill>
              </a:rPr>
              <a:t>When choosing the values to use for the error bars you should choose the following for the positive and negative values.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045257-6CBF-4B99-A446-3659702890FA}"/>
              </a:ext>
            </a:extLst>
          </p:cNvPr>
          <p:cNvCxnSpPr>
            <a:cxnSpLocks/>
          </p:cNvCxnSpPr>
          <p:nvPr/>
        </p:nvCxnSpPr>
        <p:spPr>
          <a:xfrm>
            <a:off x="6271116" y="2348880"/>
            <a:ext cx="317108" cy="194421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3AF4DFE0-284D-41CF-A8C8-C30B7C8D2B56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73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20" y="548680"/>
            <a:ext cx="9328048" cy="115212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70C0"/>
                </a:solidFill>
              </a:rPr>
              <a:t>The graph</a:t>
            </a:r>
            <a:r>
              <a:rPr lang="en-GB" sz="2800" dirty="0"/>
              <a:t> is now complete and can be used for you report.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66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9230F-E7E2-4351-828D-1F5822E6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39193"/>
            <a:ext cx="7046141" cy="46012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F38E83-DA69-4380-83C0-F99C654DC1C7}"/>
              </a:ext>
            </a:extLst>
          </p:cNvPr>
          <p:cNvSpPr txBox="1">
            <a:spLocks/>
          </p:cNvSpPr>
          <p:nvPr/>
        </p:nvSpPr>
        <p:spPr>
          <a:xfrm>
            <a:off x="485591" y="0"/>
            <a:ext cx="8229600" cy="85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0070C0"/>
                </a:solidFill>
              </a:rPr>
              <a:t>Part 3 </a:t>
            </a:r>
            <a:r>
              <a:rPr lang="en-GB" sz="3200" b="1" dirty="0">
                <a:solidFill>
                  <a:srgbClr val="7030A0"/>
                </a:solidFill>
              </a:rPr>
              <a:t>– Error Bars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976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67</a:t>
            </a:fld>
            <a:endParaRPr lang="en-GB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6223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200" b="1" kern="0" dirty="0">
                <a:solidFill>
                  <a:srgbClr val="7030A0"/>
                </a:solidFill>
                <a:latin typeface="Calibri" panose="020F0502020204030204" pitchFamily="34" charset="0"/>
                <a:ea typeface="ＭＳ Ｐゴシック" pitchFamily="84" charset="-128"/>
              </a:rPr>
              <a:t>Good Graph Checklist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1072690" y="1949412"/>
          <a:ext cx="7106124" cy="292608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553062">
                  <a:extLst>
                    <a:ext uri="{9D8B030D-6E8A-4147-A177-3AD203B41FA5}">
                      <a16:colId xmlns:a16="http://schemas.microsoft.com/office/drawing/2014/main" val="3997138485"/>
                    </a:ext>
                  </a:extLst>
                </a:gridCol>
                <a:gridCol w="3553062">
                  <a:extLst>
                    <a:ext uri="{9D8B030D-6E8A-4147-A177-3AD203B41FA5}">
                      <a16:colId xmlns:a16="http://schemas.microsoft.com/office/drawing/2014/main" val="631900844"/>
                    </a:ext>
                  </a:extLst>
                </a:gridCol>
              </a:tblGrid>
              <a:tr h="502134"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Trendline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56588"/>
                  </a:ext>
                </a:extLst>
              </a:tr>
              <a:tr h="357028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Data Spread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Equation and R</a:t>
                      </a:r>
                      <a:r>
                        <a:rPr lang="en-GB" sz="2800" baseline="30000" dirty="0"/>
                        <a:t>2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548255"/>
                  </a:ext>
                </a:extLst>
              </a:tr>
              <a:tr h="690223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Axis Labelled (including 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Predicted and Measured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83828"/>
                  </a:ext>
                </a:extLst>
              </a:tr>
              <a:tr h="502134">
                <a:tc>
                  <a:txBody>
                    <a:bodyPr/>
                    <a:lstStyle/>
                    <a:p>
                      <a:pPr marL="365125" marR="0" lvl="0" indent="-2698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800" dirty="0"/>
                        <a:t>Appropriate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65125" indent="-269875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/>
                        <a:t>Uncertainty Error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76898"/>
                  </a:ext>
                </a:extLst>
              </a:tr>
            </a:tbl>
          </a:graphicData>
        </a:graphic>
      </p:graphicFrame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07504" y="914400"/>
            <a:ext cx="9036496" cy="89672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When producing an experimental graph it is useful to consider the following checklist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5239859"/>
            <a:ext cx="9036496" cy="8967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We will cover how to produce a graph with all of these elements in todays computer lab. 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7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09048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45734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46" y="3232659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46" y="4188192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3" y="2009048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3" y="2545734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43" y="3173927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images.clipartpanda.com/tick-clipart-KTnby6jT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53" y="4188192"/>
            <a:ext cx="479448" cy="3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3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FAC0-0254-41BE-B4D7-36405B3907E8}" type="slidenum">
              <a:rPr lang="en-GB" smtClean="0"/>
              <a:t>7</a:t>
            </a:fld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186130" y="995547"/>
            <a:ext cx="6781800" cy="396366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186130" y="5176625"/>
            <a:ext cx="7239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buFont typeface="Arial" panose="020B0604020202020204" pitchFamily="34" charset="0"/>
              <a:buChar char="•"/>
            </a:pPr>
            <a:r>
              <a:rPr lang="en-GB" sz="2400" dirty="0"/>
              <a:t>A </a:t>
            </a:r>
            <a:r>
              <a:rPr lang="en-GB" sz="2400" b="1" dirty="0">
                <a:solidFill>
                  <a:srgbClr val="0070C0"/>
                </a:solidFill>
              </a:rPr>
              <a:t>trendline</a:t>
            </a:r>
            <a:r>
              <a:rPr lang="en-GB" sz="2400" dirty="0"/>
              <a:t> has been plotted.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endParaRPr lang="en-GB" dirty="0"/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GB" sz="2400" dirty="0"/>
              <a:t>The </a:t>
            </a:r>
            <a:r>
              <a:rPr lang="en-GB" sz="2400" b="1" dirty="0">
                <a:solidFill>
                  <a:srgbClr val="0070C0"/>
                </a:solidFill>
              </a:rPr>
              <a:t>equation and R</a:t>
            </a:r>
            <a:r>
              <a:rPr lang="en-GB" sz="2400" b="1" baseline="30000" dirty="0">
                <a:solidFill>
                  <a:srgbClr val="0070C0"/>
                </a:solidFill>
              </a:rPr>
              <a:t>2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dirty="0"/>
              <a:t>value of the trendline are shown.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003E5-43F1-4199-9198-628EA9654B1F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srgbClr val="7030A0"/>
                </a:solidFill>
              </a:rPr>
              <a:t>Good</a:t>
            </a:r>
            <a:r>
              <a:rPr lang="en-GB" sz="3200" b="1" dirty="0">
                <a:solidFill>
                  <a:srgbClr val="7030A0"/>
                </a:solidFill>
              </a:rPr>
              <a:t> Graphs</a:t>
            </a:r>
            <a:endParaRPr lang="en-GB" sz="32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7457C-546B-4FF4-A324-110C37F6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37036"/>
            <a:ext cx="5533973" cy="36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6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Introduction</a:t>
            </a:r>
            <a:endParaRPr lang="en-GB" sz="3200" b="1" dirty="0">
              <a:solidFill>
                <a:srgbClr val="7030A0"/>
              </a:solidFill>
            </a:endParaRP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7" y="2993008"/>
            <a:ext cx="7185322" cy="336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908720"/>
                <a:ext cx="86409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will examine data from the simple experiment shown below.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Different masses,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are attached to mass,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and the acceleration,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/>
                  <a:t>, is measured.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08720"/>
                <a:ext cx="8640960" cy="2031325"/>
              </a:xfrm>
              <a:prstGeom prst="rect">
                <a:avLst/>
              </a:prstGeom>
              <a:blipFill>
                <a:blip r:embed="rId3"/>
                <a:stretch>
                  <a:fillRect l="-1269" t="-2703" r="-2116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646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4149080"/>
            <a:ext cx="70532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Where </a:t>
            </a:r>
            <a:r>
              <a:rPr lang="en-US" sz="2800" i="1" dirty="0"/>
              <a:t>m</a:t>
            </a:r>
            <a:r>
              <a:rPr lang="en-US" sz="2800" dirty="0"/>
              <a:t> </a:t>
            </a:r>
            <a:r>
              <a:rPr lang="en-US" sz="2800" baseline="-25000" dirty="0"/>
              <a:t>1</a:t>
            </a:r>
            <a:r>
              <a:rPr lang="en-US" sz="2800" dirty="0"/>
              <a:t>(100 g) is the mass of the vehicle.</a:t>
            </a:r>
          </a:p>
          <a:p>
            <a:r>
              <a:rPr lang="en-US" sz="2800" dirty="0"/>
              <a:t>             </a:t>
            </a:r>
            <a:r>
              <a:rPr lang="en-US" sz="2800" i="1" dirty="0"/>
              <a:t>m</a:t>
            </a:r>
            <a:r>
              <a:rPr lang="en-US" sz="2800" baseline="-25000" dirty="0"/>
              <a:t>2</a:t>
            </a:r>
            <a:r>
              <a:rPr lang="en-US" sz="2800" dirty="0"/>
              <a:t> is the mass of the falling weight.</a:t>
            </a:r>
          </a:p>
          <a:p>
            <a:r>
              <a:rPr lang="en-US" sz="2800" dirty="0"/>
              <a:t>             </a:t>
            </a:r>
            <a:r>
              <a:rPr lang="en-US" sz="2800" i="1" dirty="0"/>
              <a:t>a</a:t>
            </a:r>
            <a:r>
              <a:rPr lang="en-US" sz="2800" dirty="0"/>
              <a:t> is the acceleration. </a:t>
            </a:r>
          </a:p>
          <a:p>
            <a:r>
              <a:rPr lang="en-US" sz="2800" dirty="0"/>
              <a:t>             </a:t>
            </a:r>
            <a:r>
              <a:rPr lang="en-US" sz="2800" i="1" dirty="0"/>
              <a:t>g</a:t>
            </a:r>
            <a:r>
              <a:rPr lang="en-US" sz="2800" dirty="0"/>
              <a:t> is the gravitational constant.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6B242-5705-4A94-BF1B-F604E894F65E}" type="slidenum">
              <a:rPr lang="en-GB" smtClean="0"/>
              <a:t>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9170" y="1091608"/>
                <a:ext cx="86409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Using Newton’s laws we can obtain the relationship between acceleration,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2800" dirty="0"/>
                  <a:t>, and the mass,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GB" sz="2800" dirty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70" y="1091608"/>
                <a:ext cx="8640960" cy="954107"/>
              </a:xfrm>
              <a:prstGeom prst="rect">
                <a:avLst/>
              </a:prstGeom>
              <a:blipFill>
                <a:blip r:embed="rId2"/>
                <a:stretch>
                  <a:fillRect l="-1270" t="-5732" b="-17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27346" y="2563599"/>
                <a:ext cx="2399760" cy="80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346" y="2563599"/>
                <a:ext cx="2399760" cy="808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2920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Introduction</a:t>
            </a:r>
            <a:endParaRPr lang="en-GB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914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6969</TotalTime>
  <Words>1761</Words>
  <Application>Microsoft Office PowerPoint</Application>
  <PresentationFormat>On-screen Show (4:3)</PresentationFormat>
  <Paragraphs>286</Paragraphs>
  <Slides>67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Cambria Math</vt:lpstr>
      <vt:lpstr>Office Theme</vt:lpstr>
      <vt:lpstr>Report Writing</vt:lpstr>
      <vt:lpstr>Aims of 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Introduction</vt:lpstr>
      <vt:lpstr>Introduction</vt:lpstr>
      <vt:lpstr>Part 1</vt:lpstr>
      <vt:lpstr>PowerPoint Presentation</vt:lpstr>
      <vt:lpstr>Highlight the data you wish to include (both x values and the measured and predicted y values)</vt:lpstr>
      <vt:lpstr>Select the Insert tab from the top menu</vt:lpstr>
      <vt:lpstr>Next click on the chart, then right click and select Move Chart in the menu.</vt:lpstr>
      <vt:lpstr>In the move chart window select New sheet. Then change the name to “Graph” and click on Ok.</vt:lpstr>
      <vt:lpstr>Highlight “Chart Title”, delete this text and type in the new the title of the graph; </vt:lpstr>
      <vt:lpstr>Left click any number on the x-axis, and then right click, selecting format axis from the menu.</vt:lpstr>
      <vt:lpstr>Click on Fill &amp; Line in the Format Axis menu.</vt:lpstr>
      <vt:lpstr>Select Line and set the line colour to black and adjust the Width to 3 and. Repeat the process for the y-axis.</vt:lpstr>
      <vt:lpstr>Left click on any number on x-axis, select the Home tab and adjust the font size to 20. Repeat for the y-axis.</vt:lpstr>
      <vt:lpstr>Left click on the graph title and set the font size to 24.</vt:lpstr>
      <vt:lpstr>Click Chart Design &gt; Add Chart Element &gt; Axis Titles &gt; Primary Horizontal</vt:lpstr>
      <vt:lpstr>Click Chart Design &gt; Add Chart Element &gt; Axis Titles &gt; Primary Vertical</vt:lpstr>
      <vt:lpstr>Copy and paste “m2/(m1+m2)” in to the x-axis title and “Acceleration (m∙s-2)” in to the y-axis title.</vt:lpstr>
      <vt:lpstr>Left click on the x-axis title and increase the font size to 20. Do the same for the y-axis title. You may find you need to shrink the main graph at this point.</vt:lpstr>
      <vt:lpstr>Highlight the “-2”, right click and select Font from the menu. </vt:lpstr>
      <vt:lpstr>Select superscript from the option box and click OK. </vt:lpstr>
      <vt:lpstr>Now repeat this process for each of the numbers in the x-axis label. Except instead of superscript, click on subscript.</vt:lpstr>
      <vt:lpstr>The graph should now look like this</vt:lpstr>
      <vt:lpstr>Click on one of the predicted values (red values), now right click and choose format data series from the menu.</vt:lpstr>
      <vt:lpstr>From the menu on the right side of the screen click on fill &amp; line  Then click on marker</vt:lpstr>
      <vt:lpstr>Next click on the marker options tab</vt:lpstr>
      <vt:lpstr>To finish off the graph, left click on the x-axis and choose Axis Options form the right hand menu. </vt:lpstr>
      <vt:lpstr>Set the Minimum Bound to 0.30 </vt:lpstr>
      <vt:lpstr>Now expand the Tick Marks menu</vt:lpstr>
      <vt:lpstr>Set the Major Type to Outside </vt:lpstr>
      <vt:lpstr>Repeat for the previous steps for the y-axis, set the Minimum Bound to 3.0 and add the Major Type Tick Marks to Outside</vt:lpstr>
      <vt:lpstr>PowerPoint Presentation</vt:lpstr>
      <vt:lpstr>PowerPoint Presentation</vt:lpstr>
      <vt:lpstr>Part 2</vt:lpstr>
      <vt:lpstr>PowerPoint Presentation</vt:lpstr>
      <vt:lpstr>Make sure your graph looks like the one below before you start to add the trendlines</vt:lpstr>
      <vt:lpstr>Right click over any data point from the measured data. From the menu select Add Trendline.</vt:lpstr>
      <vt:lpstr>Select Linear from Trendline Options and select the “Display Equation on chart” &amp; “Display R-squared value on chart”.</vt:lpstr>
      <vt:lpstr>Now do the same for the predicted values (red data points). Note we don’t include R-sqaured for the predicted data set as it should be 1. Your graph should now look like this.</vt:lpstr>
      <vt:lpstr>Next drag and drop the equations into the relevant region (see below) and increase the font size of the equations to 18.</vt:lpstr>
      <vt:lpstr>Finally left click on the predicted (red) trendline and select “Fill &amp; line”</vt:lpstr>
      <vt:lpstr>From the drop-down menu choose solid line type</vt:lpstr>
      <vt:lpstr>PowerPoint Presentation</vt:lpstr>
      <vt:lpstr>PowerPoint Presentation</vt:lpstr>
      <vt:lpstr>Part 3</vt:lpstr>
      <vt:lpstr>Let’s add the uncertainty error bars.</vt:lpstr>
      <vt:lpstr>Make sure your graph looks like the one below for you start this task</vt:lpstr>
      <vt:lpstr>Left click on the a-measured data set. In the toolbar click Chart Design &gt; Add Chart Element &gt; Error Bars&gt; More error Bars Options. </vt:lpstr>
      <vt:lpstr>Left click and then right click the x-error bars, and choose the delete option from the menu</vt:lpstr>
      <vt:lpstr>Left click on the y error bars, and select Error Bar Options from the righthand menu</vt:lpstr>
      <vt:lpstr>Click Custom, and then click on the Specify Value to give a new window: Custom Error Bars</vt:lpstr>
      <vt:lpstr>PowerPoint Presentation</vt:lpstr>
      <vt:lpstr>Go to the Data sheet, and highlight the standard uncertainty δam</vt:lpstr>
      <vt:lpstr>After you select the data the “Custom Error Bars” window should look like this</vt:lpstr>
      <vt:lpstr>Click on the arrow of the Negative Error Bars on the new window and repeat the process, again choosing the values under δam</vt:lpstr>
      <vt:lpstr>Go back to the Custom Error Bars window and click OK.</vt:lpstr>
      <vt:lpstr>The graph should now look like this:</vt:lpstr>
      <vt:lpstr>Now repeat the same process with the predicted data.  When choosing the values to use for the error bars you should choose the following for the positive and negative values.</vt:lpstr>
      <vt:lpstr>The graph is now complete and can be used for you report.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 Data with Excel</dc:title>
  <dc:creator>Zimei Rong</dc:creator>
  <cp:lastModifiedBy>Matthew Steven Laidler</cp:lastModifiedBy>
  <cp:revision>224</cp:revision>
  <dcterms:created xsi:type="dcterms:W3CDTF">2014-09-18T05:08:08Z</dcterms:created>
  <dcterms:modified xsi:type="dcterms:W3CDTF">2020-10-20T03:03:37Z</dcterms:modified>
</cp:coreProperties>
</file>